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5.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0"/>
  </p:notesMasterIdLst>
  <p:handoutMasterIdLst>
    <p:handoutMasterId r:id="rId31"/>
  </p:handoutMasterIdLst>
  <p:sldIdLst>
    <p:sldId id="267" r:id="rId5"/>
    <p:sldId id="345" r:id="rId6"/>
    <p:sldId id="311" r:id="rId7"/>
    <p:sldId id="308" r:id="rId8"/>
    <p:sldId id="318" r:id="rId9"/>
    <p:sldId id="343" r:id="rId10"/>
    <p:sldId id="316" r:id="rId11"/>
    <p:sldId id="314" r:id="rId12"/>
    <p:sldId id="317" r:id="rId13"/>
    <p:sldId id="309" r:id="rId14"/>
    <p:sldId id="319" r:id="rId15"/>
    <p:sldId id="327" r:id="rId16"/>
    <p:sldId id="328" r:id="rId17"/>
    <p:sldId id="329" r:id="rId18"/>
    <p:sldId id="332" r:id="rId19"/>
    <p:sldId id="333" r:id="rId20"/>
    <p:sldId id="310" r:id="rId21"/>
    <p:sldId id="323" r:id="rId22"/>
    <p:sldId id="330" r:id="rId23"/>
    <p:sldId id="331" r:id="rId24"/>
    <p:sldId id="325" r:id="rId25"/>
    <p:sldId id="334" r:id="rId26"/>
    <p:sldId id="335" r:id="rId27"/>
    <p:sldId id="336" r:id="rId28"/>
    <p:sldId id="344" r:id="rId29"/>
  </p:sldIdLst>
  <p:sldSz cx="12188825"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9" autoAdjust="0"/>
    <p:restoredTop sz="94599" autoAdjust="0"/>
  </p:normalViewPr>
  <p:slideViewPr>
    <p:cSldViewPr>
      <p:cViewPr varScale="1">
        <p:scale>
          <a:sx n="78" d="100"/>
          <a:sy n="78" d="100"/>
        </p:scale>
        <p:origin x="126" y="990"/>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89" d="100"/>
          <a:sy n="89" d="100"/>
        </p:scale>
        <p:origin x="300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1413F2D2-B8E0-45B2-BCAB-4EF385E44359}" type="datetime1">
              <a:rPr lang="fr-FR" smtClean="0"/>
              <a:t>26/09/2017</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01114579-D02A-4B51-B5DF-8EC449F77AC7}" type="slidenum">
              <a:rPr lang="fr-FR" smtClean="0"/>
              <a:pPr algn="r" rtl="0"/>
              <a:t>‹N°›</a:t>
            </a:fld>
            <a:endParaRPr lang="fr-F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A6762FD4-8EF8-4942-A10C-F7CC548E78FB}" type="datetime1">
              <a:rPr lang="fr-FR" smtClean="0"/>
              <a:pPr/>
              <a:t>26/09/2017</a:t>
            </a:fld>
            <a:endParaRPr lang="fr-FR" dirty="0"/>
          </a:p>
        </p:txBody>
      </p:sp>
      <p:sp>
        <p:nvSpPr>
          <p:cNvPr id="4" name="Espace réservé d’image de diapositiv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fr-FR" dirty="0"/>
          </a:p>
        </p:txBody>
      </p:sp>
      <p:sp>
        <p:nvSpPr>
          <p:cNvPr id="5" name="Espace réservé des not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a:fld id="{C6074690-7256-4BB9-AC0F-97AEAE8CDEC2}" type="slidenum">
              <a:rPr lang="fr-FR" smtClean="0"/>
              <a:pPr algn="r"/>
              <a:t>‹N°›</a:t>
            </a:fld>
            <a:endParaRPr lang="fr-F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a:t>
            </a:fld>
            <a:endParaRPr lang="fr-FR" dirty="0"/>
          </a:p>
        </p:txBody>
      </p:sp>
    </p:spTree>
    <p:extLst>
      <p:ext uri="{BB962C8B-B14F-4D97-AF65-F5344CB8AC3E}">
        <p14:creationId xmlns:p14="http://schemas.microsoft.com/office/powerpoint/2010/main" val="194229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2</a:t>
            </a:fld>
            <a:endParaRPr lang="fr-FR" dirty="0"/>
          </a:p>
        </p:txBody>
      </p:sp>
    </p:spTree>
    <p:extLst>
      <p:ext uri="{BB962C8B-B14F-4D97-AF65-F5344CB8AC3E}">
        <p14:creationId xmlns:p14="http://schemas.microsoft.com/office/powerpoint/2010/main" val="227962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5</a:t>
            </a:fld>
            <a:endParaRPr lang="fr-FR" dirty="0"/>
          </a:p>
        </p:txBody>
      </p:sp>
    </p:spTree>
    <p:extLst>
      <p:ext uri="{BB962C8B-B14F-4D97-AF65-F5344CB8AC3E}">
        <p14:creationId xmlns:p14="http://schemas.microsoft.com/office/powerpoint/2010/main" val="1421826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11</a:t>
            </a:fld>
            <a:endParaRPr lang="fr-FR" dirty="0"/>
          </a:p>
        </p:txBody>
      </p:sp>
    </p:spTree>
    <p:extLst>
      <p:ext uri="{BB962C8B-B14F-4D97-AF65-F5344CB8AC3E}">
        <p14:creationId xmlns:p14="http://schemas.microsoft.com/office/powerpoint/2010/main" val="837491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lgn="r"/>
            <a:fld id="{C6074690-7256-4BB9-AC0F-97AEAE8CDEC2}" type="slidenum">
              <a:rPr lang="fr-FR" smtClean="0"/>
              <a:pPr algn="r"/>
              <a:t>18</a:t>
            </a:fld>
            <a:endParaRPr lang="fr-FR" dirty="0"/>
          </a:p>
        </p:txBody>
      </p:sp>
    </p:spTree>
    <p:extLst>
      <p:ext uri="{BB962C8B-B14F-4D97-AF65-F5344CB8AC3E}">
        <p14:creationId xmlns:p14="http://schemas.microsoft.com/office/powerpoint/2010/main" val="61244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3">
        <a:schemeClr val="bg1"/>
      </p:bgRef>
    </p:bg>
    <p:spTree>
      <p:nvGrpSpPr>
        <p:cNvPr id="1" name=""/>
        <p:cNvGrpSpPr/>
        <p:nvPr/>
      </p:nvGrpSpPr>
      <p:grpSpPr>
        <a:xfrm>
          <a:off x="0" y="0"/>
          <a:ext cx="0" cy="0"/>
          <a:chOff x="0" y="0"/>
          <a:chExt cx="0" cy="0"/>
        </a:xfrm>
      </p:grpSpPr>
      <p:sp>
        <p:nvSpPr>
          <p:cNvPr id="2" name="Titre 1"/>
          <p:cNvSpPr>
            <a:spLocks noGrp="1"/>
          </p:cNvSpPr>
          <p:nvPr>
            <p:ph type="ctrTitle"/>
          </p:nvPr>
        </p:nvSpPr>
        <p:spPr>
          <a:xfrm>
            <a:off x="1376792" y="1905003"/>
            <a:ext cx="9435241" cy="1625599"/>
          </a:xfrm>
        </p:spPr>
        <p:txBody>
          <a:bodyPr rtlCol="0">
            <a:normAutofit/>
          </a:bodyPr>
          <a:lstStyle>
            <a:lvl1pPr algn="ctr" rtl="0">
              <a:lnSpc>
                <a:spcPct val="90000"/>
              </a:lnSpc>
              <a:defRPr sz="4800">
                <a:solidFill>
                  <a:schemeClr val="tx2"/>
                </a:solidFill>
              </a:defRPr>
            </a:lvl1pPr>
          </a:lstStyle>
          <a:p>
            <a:pPr rtl="0"/>
            <a:r>
              <a:rPr lang="fr-FR"/>
              <a:t>Modifiez le style du titre</a:t>
            </a:r>
            <a:endParaRPr lang="fr-FR" dirty="0"/>
          </a:p>
        </p:txBody>
      </p:sp>
      <p:sp>
        <p:nvSpPr>
          <p:cNvPr id="3" name="Sous-titre 2"/>
          <p:cNvSpPr>
            <a:spLocks noGrp="1"/>
          </p:cNvSpPr>
          <p:nvPr>
            <p:ph type="subTitle" idx="1"/>
          </p:nvPr>
        </p:nvSpPr>
        <p:spPr>
          <a:xfrm>
            <a:off x="1382103" y="3657123"/>
            <a:ext cx="9429931" cy="991077"/>
          </a:xfrm>
        </p:spPr>
        <p:txBody>
          <a:bodyPr rtlCol="0">
            <a:normAutofit/>
          </a:bodyPr>
          <a:lstStyle>
            <a:lvl1pPr marL="0" indent="0" algn="ctr" rtl="0">
              <a:spcBef>
                <a:spcPts val="0"/>
              </a:spcBef>
              <a:buNone/>
              <a:defRPr sz="2000" cap="all" baseline="0">
                <a:solidFill>
                  <a:schemeClr val="tx2"/>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fr-FR"/>
              <a:t>Modifiez le style des sous-titres du masque</a:t>
            </a:r>
            <a:endParaRPr lang="fr-FR" dirty="0"/>
          </a:p>
        </p:txBody>
      </p:sp>
      <p:sp>
        <p:nvSpPr>
          <p:cNvPr id="5" name="Espace réservé du pied de page 4"/>
          <p:cNvSpPr>
            <a:spLocks noGrp="1"/>
          </p:cNvSpPr>
          <p:nvPr>
            <p:ph type="ftr" sz="quarter" idx="11"/>
          </p:nvPr>
        </p:nvSpPr>
        <p:spPr/>
        <p:txBody>
          <a:bodyPr rtlCol="0"/>
          <a:lstStyle>
            <a:lvl1pPr algn="l" rtl="0">
              <a:defRPr>
                <a:solidFill>
                  <a:schemeClr val="tx2"/>
                </a:solidFill>
              </a:defRPr>
            </a:lvl1pPr>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lgn="r" rtl="0">
              <a:defRPr>
                <a:solidFill>
                  <a:schemeClr val="tx2"/>
                </a:solidFill>
              </a:defRPr>
            </a:lvl1pPr>
          </a:lstStyle>
          <a:p>
            <a:fld id="{4B8E767E-C612-4FCC-AF28-BED29E75E08A}" type="datetime1">
              <a:rPr lang="fr-FR" smtClean="0"/>
              <a:t>26/09/2017</a:t>
            </a:fld>
            <a:endParaRPr lang="fr-FR" dirty="0"/>
          </a:p>
        </p:txBody>
      </p:sp>
      <p:sp>
        <p:nvSpPr>
          <p:cNvPr id="6" name="Espace réservé du numéro de diapositive 5"/>
          <p:cNvSpPr>
            <a:spLocks noGrp="1"/>
          </p:cNvSpPr>
          <p:nvPr>
            <p:ph type="sldNum" sz="quarter" idx="12"/>
          </p:nvPr>
        </p:nvSpPr>
        <p:spPr/>
        <p:txBody>
          <a:bodyPr rtlCol="0"/>
          <a:lstStyle>
            <a:lvl1pPr algn="l" rtl="0">
              <a:defRPr>
                <a:solidFill>
                  <a:schemeClr val="tx2"/>
                </a:solidFill>
              </a:defRPr>
            </a:lvl1pPr>
          </a:lstStyle>
          <a:p>
            <a:pPr algn="r"/>
            <a:fld id="{DF28FB93-0A08-4E7D-8E63-9EFA29F1E093}" type="slidenum">
              <a:rPr lang="fr-FR" smtClean="0"/>
              <a:pPr algn="r"/>
              <a:t>‹N°›</a:t>
            </a:fld>
            <a:endParaRPr lang="fr-FR" dirty="0"/>
          </a:p>
        </p:txBody>
      </p:sp>
      <p:grpSp>
        <p:nvGrpSpPr>
          <p:cNvPr id="7" name="Groupe 6"/>
          <p:cNvGrpSpPr/>
          <p:nvPr/>
        </p:nvGrpSpPr>
        <p:grpSpPr>
          <a:xfrm>
            <a:off x="1218882" y="1600200"/>
            <a:ext cx="9739746" cy="73152"/>
            <a:chOff x="914400" y="1200150"/>
            <a:chExt cx="7306712" cy="54864"/>
          </a:xfrm>
        </p:grpSpPr>
        <p:sp>
          <p:nvSpPr>
            <p:cNvPr id="8" name="Ovale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9" name="Ovale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grpSp>
          <p:nvGrpSpPr>
            <p:cNvPr id="10" name="Groupe 9"/>
            <p:cNvGrpSpPr/>
            <p:nvPr/>
          </p:nvGrpSpPr>
          <p:grpSpPr>
            <a:xfrm>
              <a:off x="1036847" y="1207626"/>
              <a:ext cx="7074290" cy="38998"/>
              <a:chOff x="2141408" y="1752956"/>
              <a:chExt cx="7315200" cy="38998"/>
            </a:xfrm>
            <a:solidFill>
              <a:schemeClr val="tx2"/>
            </a:solidFill>
          </p:grpSpPr>
          <p:cxnSp>
            <p:nvCxnSpPr>
              <p:cNvPr id="11" name="Connecteur droit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e 12"/>
          <p:cNvGrpSpPr/>
          <p:nvPr/>
        </p:nvGrpSpPr>
        <p:grpSpPr>
          <a:xfrm>
            <a:off x="1218882" y="4851400"/>
            <a:ext cx="9739746" cy="73152"/>
            <a:chOff x="914400" y="3638550"/>
            <a:chExt cx="7306712" cy="54864"/>
          </a:xfrm>
        </p:grpSpPr>
        <p:sp>
          <p:nvSpPr>
            <p:cNvPr id="14" name="Ovale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5" name="Ovale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grpSp>
          <p:nvGrpSpPr>
            <p:cNvPr id="16" name="Groupe 15"/>
            <p:cNvGrpSpPr/>
            <p:nvPr/>
          </p:nvGrpSpPr>
          <p:grpSpPr>
            <a:xfrm>
              <a:off x="1036847" y="3646026"/>
              <a:ext cx="7074290" cy="38998"/>
              <a:chOff x="2141408" y="1752956"/>
              <a:chExt cx="7315200" cy="38998"/>
            </a:xfrm>
            <a:solidFill>
              <a:schemeClr val="tx2"/>
            </a:solidFill>
          </p:grpSpPr>
          <p:cxnSp>
            <p:nvCxnSpPr>
              <p:cNvPr id="17" name="Connecteur droit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texte vertical 2"/>
          <p:cNvSpPr>
            <a:spLocks noGrp="1"/>
          </p:cNvSpPr>
          <p:nvPr>
            <p:ph type="body" orient="vert" idx="1"/>
          </p:nvPr>
        </p:nvSpPr>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defRPr/>
            </a:lvl1pPr>
          </a:lstStyle>
          <a:p>
            <a:fld id="{0DD30741-395F-4954-B743-2DF72695216C}" type="datetime1">
              <a:rPr lang="fr-FR" smtClean="0"/>
              <a:t>26/09/2017</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834563" y="434975"/>
            <a:ext cx="1168400" cy="5661025"/>
          </a:xfrm>
        </p:spPr>
        <p:txBody>
          <a:bodyPr vert="eaVert" rtlCol="0"/>
          <a:lstStyle/>
          <a:p>
            <a:pPr rtl="0"/>
            <a:r>
              <a:rPr lang="fr-FR"/>
              <a:t>Modifiez le style du titre</a:t>
            </a:r>
            <a:endParaRPr lang="fr-FR" dirty="0"/>
          </a:p>
        </p:txBody>
      </p:sp>
      <p:sp>
        <p:nvSpPr>
          <p:cNvPr id="3" name="Espace réservé du texte vertical 2"/>
          <p:cNvSpPr>
            <a:spLocks noGrp="1"/>
          </p:cNvSpPr>
          <p:nvPr>
            <p:ph type="body" orient="vert" idx="1"/>
          </p:nvPr>
        </p:nvSpPr>
        <p:spPr>
          <a:xfrm>
            <a:off x="1217613" y="434975"/>
            <a:ext cx="8413750" cy="5661025"/>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defRPr/>
            </a:lvl1pPr>
          </a:lstStyle>
          <a:p>
            <a:fld id="{9814B7D2-4159-43F9-87A5-B176B29D5AE0}" type="datetime1">
              <a:rPr lang="fr-FR" smtClean="0"/>
              <a:t>26/09/2017</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a:t>Modifiez le style du titre</a:t>
            </a:r>
            <a:endParaRPr lang="fr-FR" dirty="0"/>
          </a:p>
        </p:txBody>
      </p:sp>
      <p:sp>
        <p:nvSpPr>
          <p:cNvPr id="3" name="Espace réservé du contenu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defRPr/>
            </a:lvl1pPr>
          </a:lstStyle>
          <a:p>
            <a:fld id="{0EE03402-07E1-4A1F-B27A-155167E6E607}" type="datetime1">
              <a:rPr lang="fr-FR" smtClean="0"/>
              <a:t>26/09/2017</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422030" y="990599"/>
            <a:ext cx="9344765" cy="2235203"/>
          </a:xfrm>
        </p:spPr>
        <p:txBody>
          <a:bodyPr rtlCol="0" anchor="b">
            <a:normAutofit/>
          </a:bodyPr>
          <a:lstStyle>
            <a:lvl1pPr algn="ctr" rtl="0">
              <a:lnSpc>
                <a:spcPct val="90000"/>
              </a:lnSpc>
              <a:defRPr sz="4800" b="0" cap="none" baseline="0"/>
            </a:lvl1pPr>
          </a:lstStyle>
          <a:p>
            <a:pPr rtl="0"/>
            <a:r>
              <a:rPr lang="fr-FR"/>
              <a:t>Modifiez le style du titre</a:t>
            </a:r>
            <a:endParaRPr lang="fr-FR" dirty="0"/>
          </a:p>
        </p:txBody>
      </p:sp>
      <p:sp>
        <p:nvSpPr>
          <p:cNvPr id="3" name="Espace réservé du texte 2"/>
          <p:cNvSpPr>
            <a:spLocks noGrp="1"/>
          </p:cNvSpPr>
          <p:nvPr>
            <p:ph type="body" idx="1"/>
          </p:nvPr>
        </p:nvSpPr>
        <p:spPr>
          <a:xfrm>
            <a:off x="1422030" y="3733800"/>
            <a:ext cx="9344765" cy="1219200"/>
          </a:xfrm>
        </p:spPr>
        <p:txBody>
          <a:bodyPr rtlCol="0" anchor="t"/>
          <a:lstStyle>
            <a:lvl1pPr marL="0" indent="0" algn="ctr" rtl="0">
              <a:spcBef>
                <a:spcPts val="0"/>
              </a:spcBef>
              <a:buNone/>
              <a:defRPr sz="2000" cap="all" baseline="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fr-FR"/>
              <a:t>Modifiez les styles du texte du masque</a:t>
            </a:r>
          </a:p>
        </p:txBody>
      </p:sp>
      <p:sp>
        <p:nvSpPr>
          <p:cNvPr id="5" name="Espace réservé du pied de page 4"/>
          <p:cNvSpPr>
            <a:spLocks noGrp="1"/>
          </p:cNvSpPr>
          <p:nvPr>
            <p:ph type="ftr" sz="quarter" idx="11"/>
          </p:nvPr>
        </p:nvSpPr>
        <p:spPr/>
        <p:txBody>
          <a:bodyPr rtlCol="0"/>
          <a:lstStyle/>
          <a:p>
            <a:pPr rtl="0"/>
            <a:r>
              <a:rPr lang="fr-FR"/>
              <a:t>Chantal LeBel, Cégep Limoilou</a:t>
            </a:r>
            <a:endParaRPr lang="fr-FR" dirty="0"/>
          </a:p>
        </p:txBody>
      </p:sp>
      <p:sp>
        <p:nvSpPr>
          <p:cNvPr id="4" name="Espace réservé de la date 3"/>
          <p:cNvSpPr>
            <a:spLocks noGrp="1"/>
          </p:cNvSpPr>
          <p:nvPr>
            <p:ph type="dt" sz="half" idx="10"/>
          </p:nvPr>
        </p:nvSpPr>
        <p:spPr/>
        <p:txBody>
          <a:bodyPr rtlCol="0"/>
          <a:lstStyle>
            <a:lvl1pPr>
              <a:defRPr/>
            </a:lvl1pPr>
          </a:lstStyle>
          <a:p>
            <a:fld id="{907594FF-4738-4B5E-9645-DD15B0CB20C0}" type="datetime1">
              <a:rPr lang="fr-FR" smtClean="0"/>
              <a:t>26/09/2017</a:t>
            </a:fld>
            <a:endParaRPr lang="fr-FR" dirty="0"/>
          </a:p>
        </p:txBody>
      </p:sp>
      <p:sp>
        <p:nvSpPr>
          <p:cNvPr id="6" name="Espace réservé du numéro de diapositive 5"/>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grpSp>
        <p:nvGrpSpPr>
          <p:cNvPr id="13" name="Groupe 12"/>
          <p:cNvGrpSpPr/>
          <p:nvPr/>
        </p:nvGrpSpPr>
        <p:grpSpPr>
          <a:xfrm>
            <a:off x="1422030" y="3475736"/>
            <a:ext cx="9344766" cy="54864"/>
            <a:chOff x="1066800" y="2588441"/>
            <a:chExt cx="7010400" cy="41148"/>
          </a:xfrm>
        </p:grpSpPr>
        <p:sp>
          <p:nvSpPr>
            <p:cNvPr id="14" name="Ovale 13"/>
            <p:cNvSpPr/>
            <p:nvPr/>
          </p:nvSpPr>
          <p:spPr>
            <a:xfrm>
              <a:off x="8031480"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dirty="0">
                <a:ln>
                  <a:noFill/>
                </a:ln>
                <a:solidFill>
                  <a:sysClr val="window" lastClr="FFFFFF"/>
                </a:solidFill>
                <a:effectLst/>
                <a:uLnTx/>
                <a:uFillTx/>
                <a:latin typeface="Constantia"/>
                <a:ea typeface="+mn-ea"/>
                <a:cs typeface="+mn-cs"/>
              </a:endParaRPr>
            </a:p>
          </p:txBody>
        </p:sp>
        <p:sp>
          <p:nvSpPr>
            <p:cNvPr id="15" name="Ovale 14"/>
            <p:cNvSpPr/>
            <p:nvPr/>
          </p:nvSpPr>
          <p:spPr>
            <a:xfrm>
              <a:off x="1066800"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dirty="0">
                <a:ln>
                  <a:noFill/>
                </a:ln>
                <a:solidFill>
                  <a:sysClr val="window" lastClr="FFFFFF"/>
                </a:solidFill>
                <a:effectLst/>
                <a:uLnTx/>
                <a:uFillTx/>
                <a:latin typeface="Constantia"/>
                <a:ea typeface="+mn-ea"/>
                <a:cs typeface="+mn-cs"/>
              </a:endParaRPr>
            </a:p>
          </p:txBody>
        </p:sp>
        <p:grpSp>
          <p:nvGrpSpPr>
            <p:cNvPr id="16" name="Groupe 15"/>
            <p:cNvGrpSpPr/>
            <p:nvPr/>
          </p:nvGrpSpPr>
          <p:grpSpPr>
            <a:xfrm>
              <a:off x="1142106" y="2594391"/>
              <a:ext cx="6859787" cy="29249"/>
              <a:chOff x="1129200" y="3458731"/>
              <a:chExt cx="6859787" cy="38998"/>
            </a:xfrm>
          </p:grpSpPr>
          <p:cxnSp>
            <p:nvCxnSpPr>
              <p:cNvPr id="17" name="Connecteur droit 16"/>
              <p:cNvCxnSpPr/>
              <p:nvPr/>
            </p:nvCxnSpPr>
            <p:spPr>
              <a:xfrm>
                <a:off x="1129200" y="3458731"/>
                <a:ext cx="6859787" cy="0"/>
              </a:xfrm>
              <a:prstGeom prst="line">
                <a:avLst/>
              </a:prstGeom>
              <a:noFill/>
              <a:ln w="12700" cap="flat" cmpd="sng" algn="ctr">
                <a:solidFill>
                  <a:schemeClr val="tx1"/>
                </a:solidFill>
                <a:prstDash val="solid"/>
              </a:ln>
              <a:effectLst/>
            </p:spPr>
          </p:cxnSp>
          <p:cxnSp>
            <p:nvCxnSpPr>
              <p:cNvPr id="18" name="Connecteur droit 17"/>
              <p:cNvCxnSpPr/>
              <p:nvPr/>
            </p:nvCxnSpPr>
            <p:spPr>
              <a:xfrm>
                <a:off x="1129200" y="3497729"/>
                <a:ext cx="6859787"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sp>
        <p:nvSpPr>
          <p:cNvPr id="3" name="Espace réservé du contenu 2"/>
          <p:cNvSpPr>
            <a:spLocks noGrp="1"/>
          </p:cNvSpPr>
          <p:nvPr>
            <p:ph sz="half" idx="1"/>
          </p:nvPr>
        </p:nvSpPr>
        <p:spPr>
          <a:xfrm>
            <a:off x="1218883"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a:lvl8pPr>
            <a:lvl9pPr algn="l" rtl="0">
              <a:defRPr sz="180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contenu 3"/>
          <p:cNvSpPr>
            <a:spLocks noGrp="1"/>
          </p:cNvSpPr>
          <p:nvPr>
            <p:ph sz="half" idx="2"/>
          </p:nvPr>
        </p:nvSpPr>
        <p:spPr>
          <a:xfrm>
            <a:off x="6195986"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baseline="0"/>
            </a:lvl8pPr>
            <a:lvl9pPr algn="l" rtl="0">
              <a:defRPr sz="1800" baseline="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6" name="Espace réservé du pied de page 5"/>
          <p:cNvSpPr>
            <a:spLocks noGrp="1"/>
          </p:cNvSpPr>
          <p:nvPr>
            <p:ph type="ftr" sz="quarter" idx="11"/>
          </p:nvPr>
        </p:nvSpPr>
        <p:spPr/>
        <p:txBody>
          <a:bodyPr rtlCol="0"/>
          <a:lstStyle/>
          <a:p>
            <a:pPr rtl="0"/>
            <a:r>
              <a:rPr lang="fr-FR"/>
              <a:t>Chantal LeBel, Cégep Limoilou</a:t>
            </a:r>
            <a:endParaRPr lang="fr-FR" dirty="0"/>
          </a:p>
        </p:txBody>
      </p:sp>
      <p:sp>
        <p:nvSpPr>
          <p:cNvPr id="5" name="Espace réservé de la date 4"/>
          <p:cNvSpPr>
            <a:spLocks noGrp="1"/>
          </p:cNvSpPr>
          <p:nvPr>
            <p:ph type="dt" sz="half" idx="10"/>
          </p:nvPr>
        </p:nvSpPr>
        <p:spPr/>
        <p:txBody>
          <a:bodyPr rtlCol="0"/>
          <a:lstStyle>
            <a:lvl1pPr>
              <a:defRPr/>
            </a:lvl1pPr>
          </a:lstStyle>
          <a:p>
            <a:fld id="{49CB3F3E-0E0C-4536-AC1F-24EB7C2F79BB}" type="datetime1">
              <a:rPr lang="fr-FR" smtClean="0"/>
              <a:t>26/09/2017</a:t>
            </a:fld>
            <a:endParaRPr lang="fr-FR" dirty="0"/>
          </a:p>
        </p:txBody>
      </p:sp>
      <p:sp>
        <p:nvSpPr>
          <p:cNvPr id="7" name="Espace réservé du numéro de diapositive 6"/>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algn="l" rtl="0">
              <a:defRPr/>
            </a:lvl1pPr>
          </a:lstStyle>
          <a:p>
            <a:pPr rtl="0"/>
            <a:r>
              <a:rPr lang="fr-FR"/>
              <a:t>Modifiez le style du titre</a:t>
            </a:r>
            <a:endParaRPr lang="fr-FR" dirty="0"/>
          </a:p>
        </p:txBody>
      </p:sp>
      <p:sp>
        <p:nvSpPr>
          <p:cNvPr id="3" name="Espace réservé du texte 2"/>
          <p:cNvSpPr>
            <a:spLocks noGrp="1"/>
          </p:cNvSpPr>
          <p:nvPr>
            <p:ph type="body" idx="1"/>
          </p:nvPr>
        </p:nvSpPr>
        <p:spPr>
          <a:xfrm>
            <a:off x="1222945"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Modifiez les styles du texte du masque</a:t>
            </a:r>
          </a:p>
        </p:txBody>
      </p:sp>
      <p:sp>
        <p:nvSpPr>
          <p:cNvPr id="4" name="Espace réservé du contenu 3"/>
          <p:cNvSpPr>
            <a:spLocks noGrp="1"/>
          </p:cNvSpPr>
          <p:nvPr>
            <p:ph sz="half" idx="2"/>
          </p:nvPr>
        </p:nvSpPr>
        <p:spPr>
          <a:xfrm>
            <a:off x="1218883"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5" name="Espace réservé du texte 4"/>
          <p:cNvSpPr>
            <a:spLocks noGrp="1"/>
          </p:cNvSpPr>
          <p:nvPr>
            <p:ph type="body" sz="quarter" idx="3"/>
          </p:nvPr>
        </p:nvSpPr>
        <p:spPr>
          <a:xfrm>
            <a:off x="6200049"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fr-FR"/>
              <a:t>Modifiez les styles du texte du masque</a:t>
            </a:r>
          </a:p>
        </p:txBody>
      </p:sp>
      <p:sp>
        <p:nvSpPr>
          <p:cNvPr id="6" name="Espace réservé du contenu 5"/>
          <p:cNvSpPr>
            <a:spLocks noGrp="1"/>
          </p:cNvSpPr>
          <p:nvPr>
            <p:ph sz="quarter" idx="4"/>
          </p:nvPr>
        </p:nvSpPr>
        <p:spPr>
          <a:xfrm>
            <a:off x="6195986"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8" name="Espace réservé du pied de page 7"/>
          <p:cNvSpPr>
            <a:spLocks noGrp="1"/>
          </p:cNvSpPr>
          <p:nvPr>
            <p:ph type="ftr" sz="quarter" idx="11"/>
          </p:nvPr>
        </p:nvSpPr>
        <p:spPr/>
        <p:txBody>
          <a:bodyPr rtlCol="0"/>
          <a:lstStyle/>
          <a:p>
            <a:pPr rtl="0"/>
            <a:r>
              <a:rPr lang="fr-FR"/>
              <a:t>Chantal LeBel, Cégep Limoilou</a:t>
            </a:r>
            <a:endParaRPr lang="fr-FR" dirty="0"/>
          </a:p>
        </p:txBody>
      </p:sp>
      <p:sp>
        <p:nvSpPr>
          <p:cNvPr id="7" name="Espace réservé de la date 6"/>
          <p:cNvSpPr>
            <a:spLocks noGrp="1"/>
          </p:cNvSpPr>
          <p:nvPr>
            <p:ph type="dt" sz="half" idx="10"/>
          </p:nvPr>
        </p:nvSpPr>
        <p:spPr/>
        <p:txBody>
          <a:bodyPr rtlCol="0"/>
          <a:lstStyle>
            <a:lvl1pPr>
              <a:defRPr/>
            </a:lvl1pPr>
          </a:lstStyle>
          <a:p>
            <a:fld id="{EF6954F9-E636-4B69-AB57-31C0003B4FC8}" type="datetime1">
              <a:rPr lang="fr-FR" smtClean="0"/>
              <a:t>26/09/2017</a:t>
            </a:fld>
            <a:endParaRPr lang="fr-FR" dirty="0"/>
          </a:p>
        </p:txBody>
      </p:sp>
      <p:sp>
        <p:nvSpPr>
          <p:cNvPr id="9" name="Espace réservé du numéro de diapositive 8"/>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rtl="0">
              <a:defRPr/>
            </a:lvl1pPr>
          </a:lstStyle>
          <a:p>
            <a:pPr rtl="0"/>
            <a:r>
              <a:rPr lang="fr-FR"/>
              <a:t>Modifiez le style du titre</a:t>
            </a:r>
            <a:endParaRPr lang="fr-FR" dirty="0"/>
          </a:p>
        </p:txBody>
      </p:sp>
      <p:sp>
        <p:nvSpPr>
          <p:cNvPr id="4" name="Espace réservé du pied de page 3"/>
          <p:cNvSpPr>
            <a:spLocks noGrp="1"/>
          </p:cNvSpPr>
          <p:nvPr>
            <p:ph type="ftr" sz="quarter" idx="11"/>
          </p:nvPr>
        </p:nvSpPr>
        <p:spPr/>
        <p:txBody>
          <a:bodyPr rtlCol="0"/>
          <a:lstStyle/>
          <a:p>
            <a:pPr rtl="0"/>
            <a:r>
              <a:rPr lang="fr-FR"/>
              <a:t>Chantal LeBel, Cégep Limoilou</a:t>
            </a:r>
            <a:endParaRPr lang="fr-FR" dirty="0"/>
          </a:p>
        </p:txBody>
      </p:sp>
      <p:sp>
        <p:nvSpPr>
          <p:cNvPr id="3" name="Espace réservé de la date 2"/>
          <p:cNvSpPr>
            <a:spLocks noGrp="1"/>
          </p:cNvSpPr>
          <p:nvPr>
            <p:ph type="dt" sz="half" idx="10"/>
          </p:nvPr>
        </p:nvSpPr>
        <p:spPr/>
        <p:txBody>
          <a:bodyPr rtlCol="0"/>
          <a:lstStyle>
            <a:lvl1pPr>
              <a:defRPr/>
            </a:lvl1pPr>
          </a:lstStyle>
          <a:p>
            <a:fld id="{288CB680-9184-4230-BA93-87F603FBCEA9}" type="datetime1">
              <a:rPr lang="fr-FR" smtClean="0"/>
              <a:t>26/09/2017</a:t>
            </a:fld>
            <a:endParaRPr lang="fr-FR" dirty="0"/>
          </a:p>
        </p:txBody>
      </p:sp>
      <p:sp>
        <p:nvSpPr>
          <p:cNvPr id="5" name="Espace réservé du numéro de diapositive 4"/>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rtlCol="0"/>
          <a:lstStyle/>
          <a:p>
            <a:pPr rtl="0"/>
            <a:r>
              <a:rPr lang="fr-FR"/>
              <a:t>Chantal LeBel, Cégep Limoilou</a:t>
            </a:r>
            <a:endParaRPr lang="fr-FR" dirty="0"/>
          </a:p>
        </p:txBody>
      </p:sp>
      <p:sp>
        <p:nvSpPr>
          <p:cNvPr id="2" name="Espace réservé de la date 1"/>
          <p:cNvSpPr>
            <a:spLocks noGrp="1"/>
          </p:cNvSpPr>
          <p:nvPr>
            <p:ph type="dt" sz="half" idx="10"/>
          </p:nvPr>
        </p:nvSpPr>
        <p:spPr/>
        <p:txBody>
          <a:bodyPr rtlCol="0"/>
          <a:lstStyle>
            <a:lvl1pPr>
              <a:defRPr/>
            </a:lvl1pPr>
          </a:lstStyle>
          <a:p>
            <a:fld id="{5FDEC580-DCE3-4D94-A56B-99910CE27B1D}" type="datetime1">
              <a:rPr lang="fr-FR" smtClean="0"/>
              <a:t>26/09/2017</a:t>
            </a:fld>
            <a:endParaRPr lang="fr-FR" dirty="0"/>
          </a:p>
        </p:txBody>
      </p:sp>
      <p:sp>
        <p:nvSpPr>
          <p:cNvPr id="4" name="Espace réservé du numéro de diapositive 3"/>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chor="b">
            <a:normAutofit/>
          </a:bodyPr>
          <a:lstStyle>
            <a:lvl1pPr algn="l" rtl="0">
              <a:defRPr sz="3200" b="0"/>
            </a:lvl1pPr>
          </a:lstStyle>
          <a:p>
            <a:pPr rtl="0"/>
            <a:r>
              <a:rPr lang="fr-FR"/>
              <a:t>Modifiez le style du titre</a:t>
            </a:r>
            <a:endParaRPr lang="fr-FR" dirty="0"/>
          </a:p>
        </p:txBody>
      </p:sp>
      <p:sp>
        <p:nvSpPr>
          <p:cNvPr id="3" name="Espace réservé du contenu 2"/>
          <p:cNvSpPr>
            <a:spLocks noGrp="1"/>
          </p:cNvSpPr>
          <p:nvPr>
            <p:ph idx="1"/>
          </p:nvPr>
        </p:nvSpPr>
        <p:spPr>
          <a:xfrm>
            <a:off x="1218883" y="1803400"/>
            <a:ext cx="6602281" cy="4267201"/>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baseline="0"/>
            </a:lvl8pPr>
            <a:lvl9pPr algn="l" rtl="0">
              <a:defRPr sz="1600" baseline="0"/>
            </a:lvl9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
        <p:nvSpPr>
          <p:cNvPr id="4" name="Espace réservé du texte 3"/>
          <p:cNvSpPr>
            <a:spLocks noGrp="1"/>
          </p:cNvSpPr>
          <p:nvPr>
            <p:ph type="body" sz="half" idx="2"/>
          </p:nvPr>
        </p:nvSpPr>
        <p:spPr>
          <a:xfrm>
            <a:off x="8125883" y="1803400"/>
            <a:ext cx="2844060" cy="4267201"/>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fr-FR"/>
              <a:t>Modifiez les styles du texte du masque</a:t>
            </a:r>
          </a:p>
        </p:txBody>
      </p:sp>
      <p:sp>
        <p:nvSpPr>
          <p:cNvPr id="6" name="Espace réservé du pied de page 5"/>
          <p:cNvSpPr>
            <a:spLocks noGrp="1"/>
          </p:cNvSpPr>
          <p:nvPr>
            <p:ph type="ftr" sz="quarter" idx="11"/>
          </p:nvPr>
        </p:nvSpPr>
        <p:spPr/>
        <p:txBody>
          <a:bodyPr rtlCol="0"/>
          <a:lstStyle/>
          <a:p>
            <a:pPr rtl="0"/>
            <a:r>
              <a:rPr lang="fr-FR"/>
              <a:t>Chantal LeBel, Cégep Limoilou</a:t>
            </a:r>
            <a:endParaRPr lang="fr-FR" dirty="0"/>
          </a:p>
        </p:txBody>
      </p:sp>
      <p:sp>
        <p:nvSpPr>
          <p:cNvPr id="5" name="Espace réservé de la date 4"/>
          <p:cNvSpPr>
            <a:spLocks noGrp="1"/>
          </p:cNvSpPr>
          <p:nvPr>
            <p:ph type="dt" sz="half" idx="10"/>
          </p:nvPr>
        </p:nvSpPr>
        <p:spPr/>
        <p:txBody>
          <a:bodyPr rtlCol="0"/>
          <a:lstStyle>
            <a:lvl1pPr>
              <a:defRPr/>
            </a:lvl1pPr>
          </a:lstStyle>
          <a:p>
            <a:fld id="{4622BF3B-0FB5-4C81-A4DA-2B586CE76C73}" type="datetime1">
              <a:rPr lang="fr-FR" smtClean="0"/>
              <a:t>26/09/2017</a:t>
            </a:fld>
            <a:endParaRPr lang="fr-FR" dirty="0"/>
          </a:p>
        </p:txBody>
      </p:sp>
      <p:sp>
        <p:nvSpPr>
          <p:cNvPr id="7" name="Espace réservé du numéro de diapositive 6"/>
          <p:cNvSpPr>
            <a:spLocks noGrp="1"/>
          </p:cNvSpPr>
          <p:nvPr>
            <p:ph type="sldNum" sz="quarter" idx="12"/>
          </p:nvPr>
        </p:nvSpPr>
        <p:spPr/>
        <p:txBody>
          <a:bodyPr rtlCol="0"/>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chor="b">
            <a:normAutofit/>
          </a:bodyPr>
          <a:lstStyle>
            <a:lvl1pPr algn="l" rtl="0">
              <a:defRPr sz="3200" b="0"/>
            </a:lvl1pPr>
          </a:lstStyle>
          <a:p>
            <a:pPr rtl="0"/>
            <a:r>
              <a:rPr lang="fr-FR"/>
              <a:t>Modifiez le style du titre</a:t>
            </a:r>
            <a:endParaRPr lang="fr-FR" dirty="0"/>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dirty="0"/>
          </a:p>
        </p:txBody>
      </p:sp>
      <p:sp>
        <p:nvSpPr>
          <p:cNvPr id="3" name="Espace réservé d’image 2" descr="Espace réservé vide pour ajouter une image. Cliquez sur l’espace réservé et sélectionnez l’image à ajouter."/>
          <p:cNvSpPr>
            <a:spLocks noGrp="1"/>
          </p:cNvSpPr>
          <p:nvPr>
            <p:ph type="pic" idx="1"/>
          </p:nvPr>
        </p:nvSpPr>
        <p:spPr>
          <a:xfrm>
            <a:off x="1338739" y="1925320"/>
            <a:ext cx="6362567" cy="4023360"/>
          </a:xfrm>
          <a:solidFill>
            <a:schemeClr val="bg2"/>
          </a:solidFill>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fr-FR"/>
              <a:t>Cliquez sur l'icône pour ajouter une image</a:t>
            </a:r>
            <a:endParaRPr lang="fr-FR" dirty="0"/>
          </a:p>
        </p:txBody>
      </p:sp>
      <p:sp>
        <p:nvSpPr>
          <p:cNvPr id="4" name="Espace réservé du texte 3"/>
          <p:cNvSpPr>
            <a:spLocks noGrp="1"/>
          </p:cNvSpPr>
          <p:nvPr>
            <p:ph type="body" sz="half" idx="2"/>
          </p:nvPr>
        </p:nvSpPr>
        <p:spPr>
          <a:xfrm>
            <a:off x="8125883" y="1803401"/>
            <a:ext cx="2844060" cy="4165600"/>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fr-FR"/>
              <a:t>Modifiez les styles du texte du masque</a:t>
            </a:r>
          </a:p>
        </p:txBody>
      </p:sp>
      <p:sp>
        <p:nvSpPr>
          <p:cNvPr id="6" name="Espace réservé du pied de page 5"/>
          <p:cNvSpPr>
            <a:spLocks noGrp="1"/>
          </p:cNvSpPr>
          <p:nvPr>
            <p:ph type="ftr" sz="quarter" idx="11"/>
          </p:nvPr>
        </p:nvSpPr>
        <p:spPr/>
        <p:txBody>
          <a:bodyPr rtlCol="0"/>
          <a:lstStyle/>
          <a:p>
            <a:pPr rtl="0"/>
            <a:r>
              <a:rPr lang="fr-FR"/>
              <a:t>Chantal LeBel, Cégep Limoilou</a:t>
            </a:r>
            <a:endParaRPr lang="fr-FR" dirty="0"/>
          </a:p>
        </p:txBody>
      </p:sp>
      <p:sp>
        <p:nvSpPr>
          <p:cNvPr id="5" name="Espace réservé de la date 4"/>
          <p:cNvSpPr>
            <a:spLocks noGrp="1"/>
          </p:cNvSpPr>
          <p:nvPr>
            <p:ph type="dt" sz="half" idx="10"/>
          </p:nvPr>
        </p:nvSpPr>
        <p:spPr/>
        <p:txBody>
          <a:bodyPr rtlCol="0"/>
          <a:lstStyle>
            <a:lvl1pPr>
              <a:defRPr/>
            </a:lvl1pPr>
          </a:lstStyle>
          <a:p>
            <a:fld id="{AF059D6E-F664-461F-8B55-D0E7F3BDDF17}" type="datetime1">
              <a:rPr lang="fr-FR" smtClean="0"/>
              <a:t>26/09/2017</a:t>
            </a:fld>
            <a:endParaRPr lang="fr-FR" dirty="0"/>
          </a:p>
        </p:txBody>
      </p:sp>
      <p:sp>
        <p:nvSpPr>
          <p:cNvPr id="7" name="Espace réservé du numéro de diapositive 6"/>
          <p:cNvSpPr>
            <a:spLocks noGrp="1"/>
          </p:cNvSpPr>
          <p:nvPr>
            <p:ph type="sldNum" sz="quarter" idx="12"/>
          </p:nvPr>
        </p:nvSpPr>
        <p:spPr/>
        <p:txBody>
          <a:bodyPr rtlCol="0"/>
          <a:lstStyle>
            <a:lvl1pPr algn="r">
              <a:defRPr/>
            </a:lvl1pPr>
          </a:lstStyle>
          <a:p>
            <a:fld id="{DF28FB93-0A08-4E7D-8E63-9EFA29F1E093}" type="slidenum">
              <a:rPr lang="fr-FR" smtClean="0"/>
              <a:pPr/>
              <a:t>‹N°›</a:t>
            </a:fld>
            <a:endParaRPr lang="fr-F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rtl="0"/>
            <a:endParaRPr lang="fr-FR" sz="2400" dirty="0"/>
          </a:p>
        </p:txBody>
      </p:sp>
      <p:sp>
        <p:nvSpPr>
          <p:cNvPr id="8" name="Rectangle à coins arrondis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dirty="0"/>
          </a:p>
        </p:txBody>
      </p:sp>
      <p:sp>
        <p:nvSpPr>
          <p:cNvPr id="2" name="Espace réservé du titre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pPr rtl="0"/>
            <a:r>
              <a:rPr lang="fr-FR" dirty="0"/>
              <a:t>Modifiez le style du titre</a:t>
            </a:r>
          </a:p>
        </p:txBody>
      </p:sp>
      <p:sp>
        <p:nvSpPr>
          <p:cNvPr id="3" name="Espace réservé du texte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5" name="Espace réservé du pied de page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rtl="0">
              <a:defRPr sz="1100">
                <a:solidFill>
                  <a:schemeClr val="tx1"/>
                </a:solidFill>
              </a:defRPr>
            </a:lvl1pPr>
          </a:lstStyle>
          <a:p>
            <a:pPr rtl="0"/>
            <a:r>
              <a:rPr lang="fr-FR"/>
              <a:t>Chantal LeBel, Cégep Limoilou</a:t>
            </a:r>
            <a:endParaRPr lang="fr-FR" dirty="0"/>
          </a:p>
        </p:txBody>
      </p:sp>
      <p:sp>
        <p:nvSpPr>
          <p:cNvPr id="4" name="Espace réservé de la date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rtl="0">
              <a:defRPr sz="1100">
                <a:solidFill>
                  <a:schemeClr val="tx1"/>
                </a:solidFill>
              </a:defRPr>
            </a:lvl1pPr>
          </a:lstStyle>
          <a:p>
            <a:fld id="{9D233D46-0D90-46BF-9B20-D35B92F34B20}" type="datetime1">
              <a:rPr lang="fr-FR" smtClean="0"/>
              <a:t>26/09/2017</a:t>
            </a:fld>
            <a:endParaRPr lang="fr-FR" dirty="0"/>
          </a:p>
        </p:txBody>
      </p:sp>
      <p:sp>
        <p:nvSpPr>
          <p:cNvPr id="6" name="Espace réservé du numéro de diapositive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l" rtl="0">
              <a:defRPr sz="1100">
                <a:solidFill>
                  <a:schemeClr val="tx1"/>
                </a:solidFill>
              </a:defRPr>
            </a:lvl1pPr>
          </a:lstStyle>
          <a:p>
            <a:pPr algn="r"/>
            <a:fld id="{DF28FB93-0A08-4E7D-8E63-9EFA29F1E093}" type="slidenum">
              <a:rPr lang="fr-FR" smtClean="0"/>
              <a:pPr algn="r"/>
              <a:t>‹N°›</a:t>
            </a:fld>
            <a:endParaRPr lang="fr-FR"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4a"/><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3.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4.xml"/><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tags" Target="../tags/tag55.xml"/></Relationships>
</file>

<file path=ppt/slides/_rels/slide11.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8.xml"/><Relationship Id="rId7" Type="http://schemas.openxmlformats.org/officeDocument/2006/relationships/audio" Target="../media/media11.m4a"/><Relationship Id="rId12" Type="http://schemas.openxmlformats.org/officeDocument/2006/relationships/image" Target="../media/image3.png"/><Relationship Id="rId2" Type="http://schemas.openxmlformats.org/officeDocument/2006/relationships/tags" Target="../tags/tag57.xml"/><Relationship Id="rId1" Type="http://schemas.openxmlformats.org/officeDocument/2006/relationships/tags" Target="../tags/tag56.xml"/><Relationship Id="rId6" Type="http://schemas.microsoft.com/office/2007/relationships/media" Target="../media/media11.m4a"/><Relationship Id="rId11" Type="http://schemas.openxmlformats.org/officeDocument/2006/relationships/image" Target="../media/image12.png"/><Relationship Id="rId5" Type="http://schemas.openxmlformats.org/officeDocument/2006/relationships/tags" Target="../tags/tag60.xml"/><Relationship Id="rId10" Type="http://schemas.openxmlformats.org/officeDocument/2006/relationships/notesSlide" Target="../notesSlides/notesSlide4.xml"/><Relationship Id="rId4" Type="http://schemas.openxmlformats.org/officeDocument/2006/relationships/tags" Target="../tags/tag59.xml"/><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3.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2.xml"/><Relationship Id="rId5" Type="http://schemas.openxmlformats.org/officeDocument/2006/relationships/tags" Target="../tags/tag64.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3.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2.xml"/><Relationship Id="rId5" Type="http://schemas.openxmlformats.org/officeDocument/2006/relationships/tags" Target="../tags/tag67.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3.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2.xml"/><Relationship Id="rId5" Type="http://schemas.openxmlformats.org/officeDocument/2006/relationships/tags" Target="../tags/tag70.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8" Type="http://schemas.openxmlformats.org/officeDocument/2006/relationships/audio" Target="../media/media15.m4a"/><Relationship Id="rId13" Type="http://schemas.openxmlformats.org/officeDocument/2006/relationships/image" Target="../media/image15.png"/><Relationship Id="rId3" Type="http://schemas.openxmlformats.org/officeDocument/2006/relationships/tags" Target="../tags/tag73.xml"/><Relationship Id="rId7" Type="http://schemas.microsoft.com/office/2007/relationships/media" Target="../media/media15.m4a"/><Relationship Id="rId12" Type="http://schemas.openxmlformats.org/officeDocument/2006/relationships/image" Target="../media/image14.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13.png"/><Relationship Id="rId5" Type="http://schemas.openxmlformats.org/officeDocument/2006/relationships/tags" Target="../tags/tag75.xml"/><Relationship Id="rId15" Type="http://schemas.openxmlformats.org/officeDocument/2006/relationships/image" Target="../media/image3.png"/><Relationship Id="rId10" Type="http://schemas.openxmlformats.org/officeDocument/2006/relationships/slideLayout" Target="../slideLayouts/slideLayout2.xml"/><Relationship Id="rId4" Type="http://schemas.openxmlformats.org/officeDocument/2006/relationships/tags" Target="../tags/tag74.xml"/><Relationship Id="rId9" Type="http://schemas.openxmlformats.org/officeDocument/2006/relationships/tags" Target="../tags/tag77.xml"/><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3.png"/><Relationship Id="rId3" Type="http://schemas.openxmlformats.org/officeDocument/2006/relationships/tags" Target="../tags/tag80.xml"/><Relationship Id="rId7" Type="http://schemas.openxmlformats.org/officeDocument/2006/relationships/audio" Target="../media/media16.m4a"/><Relationship Id="rId12" Type="http://schemas.openxmlformats.org/officeDocument/2006/relationships/image" Target="../media/image19.png"/><Relationship Id="rId2" Type="http://schemas.openxmlformats.org/officeDocument/2006/relationships/tags" Target="../tags/tag79.xml"/><Relationship Id="rId1" Type="http://schemas.openxmlformats.org/officeDocument/2006/relationships/tags" Target="../tags/tag78.xml"/><Relationship Id="rId6" Type="http://schemas.microsoft.com/office/2007/relationships/media" Target="../media/media16.m4a"/><Relationship Id="rId11" Type="http://schemas.openxmlformats.org/officeDocument/2006/relationships/image" Target="../media/image18.png"/><Relationship Id="rId5" Type="http://schemas.openxmlformats.org/officeDocument/2006/relationships/tags" Target="../tags/tag82.xml"/><Relationship Id="rId10" Type="http://schemas.openxmlformats.org/officeDocument/2006/relationships/image" Target="../media/image17.png"/><Relationship Id="rId4" Type="http://schemas.openxmlformats.org/officeDocument/2006/relationships/tags" Target="../tags/tag81.xml"/><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4.xml"/><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tags" Target="../tags/tag85.xml"/></Relationships>
</file>

<file path=ppt/slides/_rels/slide18.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8.xml"/><Relationship Id="rId7" Type="http://schemas.openxmlformats.org/officeDocument/2006/relationships/audio" Target="../media/media18.m4a"/><Relationship Id="rId12" Type="http://schemas.openxmlformats.org/officeDocument/2006/relationships/image" Target="../media/image3.png"/><Relationship Id="rId2" Type="http://schemas.openxmlformats.org/officeDocument/2006/relationships/tags" Target="../tags/tag87.xml"/><Relationship Id="rId1" Type="http://schemas.openxmlformats.org/officeDocument/2006/relationships/tags" Target="../tags/tag86.xml"/><Relationship Id="rId6" Type="http://schemas.microsoft.com/office/2007/relationships/media" Target="../media/media18.m4a"/><Relationship Id="rId11" Type="http://schemas.openxmlformats.org/officeDocument/2006/relationships/image" Target="../media/image20.png"/><Relationship Id="rId5" Type="http://schemas.openxmlformats.org/officeDocument/2006/relationships/tags" Target="../tags/tag90.xml"/><Relationship Id="rId10" Type="http://schemas.openxmlformats.org/officeDocument/2006/relationships/notesSlide" Target="../notesSlides/notesSlide5.xml"/><Relationship Id="rId4" Type="http://schemas.openxmlformats.org/officeDocument/2006/relationships/tags" Target="../tags/tag89.xml"/><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xml"/><Relationship Id="rId7" Type="http://schemas.microsoft.com/office/2007/relationships/media" Target="../media/media2.m4a"/><Relationship Id="rId12" Type="http://schemas.openxmlformats.org/officeDocument/2006/relationships/image" Target="../media/image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audio" Target="NULL" TargetMode="External"/><Relationship Id="rId11" Type="http://schemas.openxmlformats.org/officeDocument/2006/relationships/image" Target="../media/image5.png"/><Relationship Id="rId5" Type="http://schemas.openxmlformats.org/officeDocument/2006/relationships/tags" Target="../tags/tag8.xml"/><Relationship Id="rId10" Type="http://schemas.openxmlformats.org/officeDocument/2006/relationships/image" Target="../media/image4.jpg"/><Relationship Id="rId4" Type="http://schemas.openxmlformats.org/officeDocument/2006/relationships/tags" Target="../tags/tag7.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3.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2.xml"/><Relationship Id="rId5" Type="http://schemas.openxmlformats.org/officeDocument/2006/relationships/tags" Target="../tags/tag96.xml"/><Relationship Id="rId4"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3.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Layout" Target="../slideLayouts/slideLayout7.xml"/><Relationship Id="rId5" Type="http://schemas.openxmlformats.org/officeDocument/2006/relationships/tags" Target="../tags/tag99.xml"/><Relationship Id="rId4" Type="http://schemas.openxmlformats.org/officeDocument/2006/relationships/audio" Target="../media/media21.m4a"/></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2.xml"/><Relationship Id="rId7" Type="http://schemas.openxmlformats.org/officeDocument/2006/relationships/tags" Target="../tags/tag104.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audio" Target="../media/media22.m4a"/><Relationship Id="rId11" Type="http://schemas.openxmlformats.org/officeDocument/2006/relationships/image" Target="../media/image3.png"/><Relationship Id="rId5" Type="http://schemas.microsoft.com/office/2007/relationships/media" Target="../media/media22.m4a"/><Relationship Id="rId10" Type="http://schemas.openxmlformats.org/officeDocument/2006/relationships/image" Target="../media/image22.png"/><Relationship Id="rId4" Type="http://schemas.openxmlformats.org/officeDocument/2006/relationships/tags" Target="../tags/tag103.xml"/><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7.xml"/><Relationship Id="rId7" Type="http://schemas.openxmlformats.org/officeDocument/2006/relationships/tags" Target="../tags/tag109.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audio" Target="../media/media23.m4a"/><Relationship Id="rId11" Type="http://schemas.openxmlformats.org/officeDocument/2006/relationships/image" Target="../media/image3.png"/><Relationship Id="rId5" Type="http://schemas.microsoft.com/office/2007/relationships/media" Target="../media/media23.m4a"/><Relationship Id="rId10" Type="http://schemas.openxmlformats.org/officeDocument/2006/relationships/image" Target="../media/image24.png"/><Relationship Id="rId4" Type="http://schemas.openxmlformats.org/officeDocument/2006/relationships/tags" Target="../tags/tag108.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2.xml"/><Relationship Id="rId7" Type="http://schemas.openxmlformats.org/officeDocument/2006/relationships/tags" Target="../tags/tag114.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audio" Target="../media/media24.m4a"/><Relationship Id="rId11" Type="http://schemas.openxmlformats.org/officeDocument/2006/relationships/image" Target="../media/image3.png"/><Relationship Id="rId5" Type="http://schemas.microsoft.com/office/2007/relationships/media" Target="../media/media24.m4a"/><Relationship Id="rId10" Type="http://schemas.openxmlformats.org/officeDocument/2006/relationships/image" Target="../media/image26.png"/><Relationship Id="rId4" Type="http://schemas.openxmlformats.org/officeDocument/2006/relationships/tags" Target="../tags/tag113.xml"/><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3.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7.xml"/><Relationship Id="rId5" Type="http://schemas.openxmlformats.org/officeDocument/2006/relationships/tags" Target="../tags/tag117.xml"/><Relationship Id="rId4" Type="http://schemas.openxmlformats.org/officeDocument/2006/relationships/audio" Target="../media/media25.m4a"/></Relationships>
</file>

<file path=ppt/slides/_rels/slide3.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slideLayout" Target="../slideLayouts/slideLayout2.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3.xml"/><Relationship Id="rId2" Type="http://schemas.openxmlformats.org/officeDocument/2006/relationships/tags" Target="../tags/tag10.xml"/><Relationship Id="rId16" Type="http://schemas.openxmlformats.org/officeDocument/2006/relationships/audio" Target="../media/media3.m4a"/><Relationship Id="rId20" Type="http://schemas.openxmlformats.org/officeDocument/2006/relationships/image" Target="../media/image3.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microsoft.com/office/2007/relationships/media" Target="../media/media3.m4a"/><Relationship Id="rId10" Type="http://schemas.openxmlformats.org/officeDocument/2006/relationships/tags" Target="../tags/tag18.xml"/><Relationship Id="rId19" Type="http://schemas.openxmlformats.org/officeDocument/2006/relationships/image" Target="../media/image6.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tags" Target="../tags/tag25.xml"/></Relationships>
</file>

<file path=ppt/slides/_rels/slide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8.xml"/><Relationship Id="rId7" Type="http://schemas.openxmlformats.org/officeDocument/2006/relationships/audio" Target="../media/media5.m4a"/><Relationship Id="rId12" Type="http://schemas.openxmlformats.org/officeDocument/2006/relationships/image" Target="../media/image3.png"/><Relationship Id="rId2" Type="http://schemas.openxmlformats.org/officeDocument/2006/relationships/tags" Target="../tags/tag27.xml"/><Relationship Id="rId1" Type="http://schemas.openxmlformats.org/officeDocument/2006/relationships/tags" Target="../tags/tag26.xml"/><Relationship Id="rId6" Type="http://schemas.microsoft.com/office/2007/relationships/media" Target="../media/media5.m4a"/><Relationship Id="rId11" Type="http://schemas.openxmlformats.org/officeDocument/2006/relationships/image" Target="../media/image7.png"/><Relationship Id="rId5" Type="http://schemas.openxmlformats.org/officeDocument/2006/relationships/tags" Target="../tags/tag30.xml"/><Relationship Id="rId10" Type="http://schemas.openxmlformats.org/officeDocument/2006/relationships/notesSlide" Target="../notesSlides/notesSlide3.xml"/><Relationship Id="rId4" Type="http://schemas.openxmlformats.org/officeDocument/2006/relationships/tags" Target="../tags/tag29.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slideLayout" Target="../slideLayouts/slideLayou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audio" Target="../media/media6.m4a"/><Relationship Id="rId5" Type="http://schemas.openxmlformats.org/officeDocument/2006/relationships/tags" Target="../tags/tag36.xml"/><Relationship Id="rId15" Type="http://schemas.openxmlformats.org/officeDocument/2006/relationships/image" Target="../media/image3.png"/><Relationship Id="rId10" Type="http://schemas.microsoft.com/office/2007/relationships/media" Target="../media/media6.m4a"/><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4.xml"/><Relationship Id="rId7"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5.xml"/><Relationship Id="rId5" Type="http://schemas.openxmlformats.org/officeDocument/2006/relationships/audio" Target="../media/media7.m4a"/><Relationship Id="rId4" Type="http://schemas.microsoft.com/office/2007/relationships/media" Target="../media/media7.m4a"/><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8.xml"/><Relationship Id="rId7" Type="http://schemas.openxmlformats.org/officeDocument/2006/relationships/slideLayout" Target="../slideLayouts/slideLayout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49.xml"/><Relationship Id="rId5" Type="http://schemas.openxmlformats.org/officeDocument/2006/relationships/audio" Target="../media/media8.m4a"/><Relationship Id="rId4" Type="http://schemas.microsoft.com/office/2007/relationships/media" Target="../media/media8.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2.xml"/><Relationship Id="rId7" Type="http://schemas.openxmlformats.org/officeDocument/2006/relationships/slideLayout" Target="../slideLayouts/slideLayout7.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3.xml"/><Relationship Id="rId5" Type="http://schemas.openxmlformats.org/officeDocument/2006/relationships/audio" Target="../media/media9.m4a"/><Relationship Id="rId4" Type="http://schemas.microsoft.com/office/2007/relationships/media" Target="../media/media9.m4a"/><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rtlCol="0"/>
          <a:lstStyle/>
          <a:p>
            <a:pPr rtl="0"/>
            <a:r>
              <a:rPr lang="fr-FR" dirty="0"/>
              <a:t>Antidote 9</a:t>
            </a:r>
          </a:p>
        </p:txBody>
      </p:sp>
      <p:sp>
        <p:nvSpPr>
          <p:cNvPr id="3" name="Sous-titre 2"/>
          <p:cNvSpPr>
            <a:spLocks noGrp="1"/>
          </p:cNvSpPr>
          <p:nvPr>
            <p:ph type="subTitle" idx="1"/>
            <p:custDataLst>
              <p:tags r:id="rId2"/>
            </p:custDataLst>
          </p:nvPr>
        </p:nvSpPr>
        <p:spPr/>
        <p:txBody>
          <a:bodyPr rtlCol="0"/>
          <a:lstStyle/>
          <a:p>
            <a:pPr rtl="0"/>
            <a:r>
              <a:rPr lang="fr-FR" dirty="0"/>
              <a:t>Le correcteur et ses prismes</a:t>
            </a:r>
          </a:p>
          <a:p>
            <a:pPr rtl="0"/>
            <a:r>
              <a:rPr lang="fr-FR" cap="none" dirty="0"/>
              <a:t>Partie 2</a:t>
            </a:r>
          </a:p>
        </p:txBody>
      </p:sp>
      <p:pic>
        <p:nvPicPr>
          <p:cNvPr id="5" name="Audio 4">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953DC3C4-DC7B-4042-B112-D600BF56E9DC}"/>
              </a:ext>
            </a:extLst>
          </p:cNvPr>
          <p:cNvSpPr>
            <a:spLocks noGrp="1"/>
          </p:cNvSpPr>
          <p:nvPr>
            <p:ph type="ftr" sz="quarter" idx="11"/>
          </p:nvPr>
        </p:nvSpPr>
        <p:spPr/>
        <p:txBody>
          <a:bodyPr/>
          <a:lstStyle/>
          <a:p>
            <a:pPr rtl="0"/>
            <a:r>
              <a:rPr lang="fr-FR"/>
              <a:t>Chantal LeBel, Cégep Limoilou</a:t>
            </a:r>
            <a:endParaRPr lang="fr-FR" dirty="0"/>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a:t>Prisme des statistiques</a:t>
            </a:r>
          </a:p>
        </p:txBody>
      </p:sp>
      <p:pic>
        <p:nvPicPr>
          <p:cNvPr id="4" name="Audio 3">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836D60D0-1B1F-4DD0-B3C3-133337B379A9}"/>
              </a:ext>
            </a:extLst>
          </p:cNvPr>
          <p:cNvSpPr>
            <a:spLocks noGrp="1"/>
          </p:cNvSpPr>
          <p:nvPr>
            <p:ph type="ftr" sz="quarter" idx="11"/>
          </p:nvPr>
        </p:nvSpPr>
        <p:spPr/>
        <p:txBody>
          <a:bodyPr/>
          <a:lstStyle/>
          <a:p>
            <a:pPr rtl="0"/>
            <a:r>
              <a:rPr lang="fr-FR"/>
              <a:t>Chantal LeBel, Cégep Limoilou</a:t>
            </a:r>
            <a:endParaRPr lang="fr-FR" dirty="0"/>
          </a:p>
        </p:txBody>
      </p:sp>
    </p:spTree>
    <p:extLst>
      <p:ext uri="{BB962C8B-B14F-4D97-AF65-F5344CB8AC3E}">
        <p14:creationId xmlns:p14="http://schemas.microsoft.com/office/powerpoint/2010/main" val="1348811120"/>
      </p:ext>
    </p:extLst>
  </p:cSld>
  <p:clrMapOvr>
    <a:masterClrMapping/>
  </p:clrMapOvr>
  <mc:AlternateContent xmlns:mc="http://schemas.openxmlformats.org/markup-compatibility/2006" xmlns:p14="http://schemas.microsoft.com/office/powerpoint/2010/main">
    <mc:Choice Requires="p14">
      <p:transition spd="med" p14:dur="700" advTm="5720">
        <p:fade/>
      </p:transition>
    </mc:Choice>
    <mc:Fallback xmlns="">
      <p:transition spd="med" advTm="5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des statistiques</a:t>
            </a:r>
            <a:r>
              <a:rPr lang="fr-CA" baseline="54000" dirty="0"/>
              <a:t>10</a:t>
            </a:r>
          </a:p>
        </p:txBody>
      </p:sp>
      <p:sp>
        <p:nvSpPr>
          <p:cNvPr id="4" name="Espace réservé du pied de page 3"/>
          <p:cNvSpPr>
            <a:spLocks noGrp="1"/>
          </p:cNvSpPr>
          <p:nvPr>
            <p:ph type="ftr" sz="quarter" idx="11"/>
            <p:custDataLst>
              <p:tags r:id="rId3"/>
            </p:custDataLst>
          </p:nvPr>
        </p:nvSpPr>
        <p:spPr/>
        <p:txBody>
          <a:bodyPr/>
          <a:lstStyle/>
          <a:p>
            <a:pPr rtl="0"/>
            <a:r>
              <a:rPr lang="fr-CA" i="1" baseline="50000"/>
              <a:t>Chantal LeBel, Cégep Limoilou</a:t>
            </a:r>
            <a:endParaRPr lang="fr-FR" dirty="0"/>
          </a:p>
        </p:txBody>
      </p:sp>
      <p:pic>
        <p:nvPicPr>
          <p:cNvPr id="5" name="Espace réservé du contenu 4"/>
          <p:cNvPicPr>
            <a:picLocks noGrp="1"/>
          </p:cNvPicPr>
          <p:nvPr>
            <p:ph idx="1"/>
            <p:custDataLst>
              <p:tags r:id="rId4"/>
            </p:custDataLst>
          </p:nvPr>
        </p:nvPicPr>
        <p:blipFill rotWithShape="1">
          <a:blip r:embed="rId11"/>
          <a:srcRect t="26593" r="87840" b="48252"/>
          <a:stretch/>
        </p:blipFill>
        <p:spPr bwMode="auto">
          <a:xfrm>
            <a:off x="4582244" y="2780928"/>
            <a:ext cx="2376264" cy="2808312"/>
          </a:xfrm>
          <a:prstGeom prst="rect">
            <a:avLst/>
          </a:prstGeom>
          <a:ln>
            <a:noFill/>
          </a:ln>
          <a:extLst>
            <a:ext uri="{53640926-AAD7-44D8-BBD7-CCE9431645EC}">
              <a14:shadowObscured xmlns:a14="http://schemas.microsoft.com/office/drawing/2010/main"/>
            </a:ext>
          </a:extLst>
        </p:spPr>
      </p:pic>
      <p:sp>
        <p:nvSpPr>
          <p:cNvPr id="6" name="Rectangle 5"/>
          <p:cNvSpPr/>
          <p:nvPr>
            <p:custDataLst>
              <p:tags r:id="rId5"/>
            </p:custDataLst>
          </p:nvPr>
        </p:nvSpPr>
        <p:spPr>
          <a:xfrm>
            <a:off x="1485900" y="2204864"/>
            <a:ext cx="3954929" cy="369332"/>
          </a:xfrm>
          <a:prstGeom prst="rect">
            <a:avLst/>
          </a:prstGeom>
        </p:spPr>
        <p:txBody>
          <a:bodyPr wrap="none">
            <a:spAutoFit/>
          </a:bodyPr>
          <a:lstStyle/>
          <a:p>
            <a:r>
              <a:rPr lang="fr-CA" dirty="0">
                <a:ea typeface="Calibri" panose="020F0502020204030204" pitchFamily="34" charset="0"/>
              </a:rPr>
              <a:t>Ce prisme fournit les filtres suivants: </a:t>
            </a:r>
            <a:endParaRPr lang="fr-CA" dirty="0"/>
          </a:p>
        </p:txBody>
      </p:sp>
      <p:pic>
        <p:nvPicPr>
          <p:cNvPr id="3" name="Audio 2">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2"/>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3092983683"/>
      </p:ext>
    </p:extLst>
  </p:cSld>
  <p:clrMapOvr>
    <a:masterClrMapping/>
  </p:clrMapOvr>
  <mc:AlternateContent xmlns:mc="http://schemas.openxmlformats.org/markup-compatibility/2006" xmlns:p14="http://schemas.microsoft.com/office/powerpoint/2010/main">
    <mc:Choice Requires="p14">
      <p:transition spd="med" p14:dur="700" advTm="17245">
        <p:fade/>
      </p:transition>
    </mc:Choice>
    <mc:Fallback xmlns="">
      <p:transition spd="med" advTm="17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1053852" y="1124744"/>
            <a:ext cx="9865096" cy="4267200"/>
          </a:xfrm>
        </p:spPr>
        <p:txBody>
          <a:bodyPr>
            <a:normAutofit/>
          </a:bodyPr>
          <a:lstStyle/>
          <a:p>
            <a:pPr lvl="0" algn="just">
              <a:lnSpc>
                <a:spcPct val="107000"/>
              </a:lnSpc>
              <a:spcAft>
                <a:spcPts val="0"/>
              </a:spcAft>
            </a:pPr>
            <a:r>
              <a:rPr lang="fr-CA" sz="2000" dirty="0">
                <a:ea typeface="Calibri" panose="020F0502020204030204" pitchFamily="34" charset="0"/>
                <a:cs typeface="Times New Roman" panose="02020603050405020304" pitchFamily="18" charset="0"/>
              </a:rPr>
              <a:t>Tailles </a:t>
            </a:r>
          </a:p>
          <a:p>
            <a:pPr marL="210312" indent="0" algn="just">
              <a:lnSpc>
                <a:spcPct val="107000"/>
              </a:lnSpc>
              <a:spcAft>
                <a:spcPts val="0"/>
              </a:spcAft>
              <a:buNone/>
            </a:pPr>
            <a:r>
              <a:rPr lang="fr-CA" sz="2000" dirty="0">
                <a:ea typeface="Calibri" panose="020F0502020204030204" pitchFamily="34" charset="0"/>
                <a:cs typeface="Times New Roman" panose="02020603050405020304" pitchFamily="18" charset="0"/>
              </a:rPr>
              <a:t>Vous trouverez dans ces filtres le nombre de paragraphes, de phrases, de mots et de caractères. Ils indiquent aussi les rapports suivants : phrases par paragraphe, mots par phrase et caractères par mot. </a:t>
            </a:r>
          </a:p>
          <a:p>
            <a:pPr marL="457200" algn="just">
              <a:lnSpc>
                <a:spcPct val="107000"/>
              </a:lnSpc>
              <a:spcAft>
                <a:spcPts val="0"/>
              </a:spcAft>
            </a:pPr>
            <a:endParaRPr lang="fr-CA" sz="2000" dirty="0">
              <a:ea typeface="Calibri" panose="020F0502020204030204" pitchFamily="34" charset="0"/>
              <a:cs typeface="Times New Roman" panose="02020603050405020304" pitchFamily="18" charset="0"/>
            </a:endParaRPr>
          </a:p>
          <a:p>
            <a:pPr lvl="0">
              <a:lnSpc>
                <a:spcPct val="107000"/>
              </a:lnSpc>
              <a:spcAft>
                <a:spcPts val="0"/>
              </a:spcAft>
            </a:pPr>
            <a:r>
              <a:rPr lang="fr-CA" sz="2000" dirty="0">
                <a:ea typeface="Calibri" panose="020F0502020204030204" pitchFamily="34" charset="0"/>
                <a:cs typeface="Times New Roman" panose="02020603050405020304" pitchFamily="18" charset="0"/>
              </a:rPr>
              <a:t>Performance</a:t>
            </a:r>
          </a:p>
          <a:p>
            <a:pPr marL="210312" indent="0">
              <a:lnSpc>
                <a:spcPct val="107000"/>
              </a:lnSpc>
              <a:spcAft>
                <a:spcPts val="0"/>
              </a:spcAft>
              <a:buNone/>
            </a:pPr>
            <a:r>
              <a:rPr lang="fr-CA" sz="2000" dirty="0">
                <a:ea typeface="Calibri" panose="020F0502020204030204" pitchFamily="34" charset="0"/>
                <a:cs typeface="Times New Roman" panose="02020603050405020304" pitchFamily="18" charset="0"/>
              </a:rPr>
              <a:t>Ce filtre présente des indications sur le nombre d’erreurs par cent mots et sur le nombre d’erreurs par phrase. De plus, un « </a:t>
            </a:r>
            <a:r>
              <a:rPr lang="fr-CA" sz="2000" dirty="0" err="1">
                <a:ea typeface="Calibri" panose="020F0502020204030204" pitchFamily="34" charset="0"/>
                <a:cs typeface="Times New Roman" panose="02020603050405020304" pitchFamily="18" charset="0"/>
              </a:rPr>
              <a:t>antidomètre</a:t>
            </a:r>
            <a:r>
              <a:rPr lang="fr-CA" sz="2000" dirty="0">
                <a:ea typeface="Calibri" panose="020F0502020204030204" pitchFamily="34" charset="0"/>
                <a:cs typeface="Times New Roman" panose="02020603050405020304" pitchFamily="18" charset="0"/>
              </a:rPr>
              <a:t> » y indique votre niveau de performance.</a:t>
            </a:r>
          </a:p>
          <a:p>
            <a:endParaRPr lang="fr-CA" sz="2000" dirty="0"/>
          </a:p>
        </p:txBody>
      </p:sp>
      <p:pic>
        <p:nvPicPr>
          <p:cNvPr id="4" name="Audio 3">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2" name="Espace réservé du pied de page 1">
            <a:extLst>
              <a:ext uri="{FF2B5EF4-FFF2-40B4-BE49-F238E27FC236}">
                <a16:creationId xmlns:a16="http://schemas.microsoft.com/office/drawing/2014/main" id="{DC429333-904B-4CF6-B475-787A0094D4ED}"/>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377071262"/>
      </p:ext>
    </p:extLst>
  </p:cSld>
  <p:clrMapOvr>
    <a:masterClrMapping/>
  </p:clrMapOvr>
  <mc:AlternateContent xmlns:mc="http://schemas.openxmlformats.org/markup-compatibility/2006" xmlns:p14="http://schemas.microsoft.com/office/powerpoint/2010/main">
    <mc:Choice Requires="p14">
      <p:transition spd="med" p14:dur="700" advTm="35747">
        <p:fade/>
      </p:transition>
    </mc:Choice>
    <mc:Fallback xmlns="">
      <p:transition spd="med" advTm="357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909836" y="908720"/>
            <a:ext cx="10153128" cy="4267200"/>
          </a:xfrm>
        </p:spPr>
        <p:txBody>
          <a:bodyPr>
            <a:noAutofit/>
          </a:bodyPr>
          <a:lstStyle/>
          <a:p>
            <a:pPr lvl="0">
              <a:lnSpc>
                <a:spcPct val="107000"/>
              </a:lnSpc>
              <a:spcAft>
                <a:spcPts val="0"/>
              </a:spcAft>
            </a:pPr>
            <a:r>
              <a:rPr lang="fr-CA" sz="2000" dirty="0">
                <a:ea typeface="Calibri" panose="020F0502020204030204" pitchFamily="34" charset="0"/>
                <a:cs typeface="Times New Roman" panose="02020603050405020304" pitchFamily="18" charset="0"/>
              </a:rPr>
              <a:t>Regroupements </a:t>
            </a:r>
          </a:p>
          <a:p>
            <a:pPr marL="210312" indent="0" algn="just">
              <a:lnSpc>
                <a:spcPct val="107000"/>
              </a:lnSpc>
              <a:spcAft>
                <a:spcPts val="0"/>
              </a:spcAft>
              <a:buNone/>
            </a:pPr>
            <a:r>
              <a:rPr lang="fr-CA" sz="2000" dirty="0">
                <a:ea typeface="Calibri" panose="020F0502020204030204" pitchFamily="34" charset="0"/>
                <a:cs typeface="Times New Roman" panose="02020603050405020304" pitchFamily="18" charset="0"/>
              </a:rPr>
              <a:t>Les </a:t>
            </a:r>
            <a:r>
              <a:rPr lang="fr-CA" sz="2000" b="1" dirty="0">
                <a:ea typeface="Calibri" panose="020F0502020204030204" pitchFamily="34" charset="0"/>
                <a:cs typeface="Times New Roman" panose="02020603050405020304" pitchFamily="18" charset="0"/>
              </a:rPr>
              <a:t>Regroupements</a:t>
            </a:r>
            <a:r>
              <a:rPr lang="fr-CA" sz="2000" dirty="0">
                <a:ea typeface="Calibri" panose="020F0502020204030204" pitchFamily="34" charset="0"/>
                <a:cs typeface="Times New Roman" panose="02020603050405020304" pitchFamily="18" charset="0"/>
              </a:rPr>
              <a:t> isolent les détections linguistiques selon leur classe : </a:t>
            </a:r>
            <a:r>
              <a:rPr lang="fr-CA" sz="2000" i="1" dirty="0">
                <a:ea typeface="Calibri" panose="020F0502020204030204" pitchFamily="34" charset="0"/>
                <a:cs typeface="Times New Roman" panose="02020603050405020304" pitchFamily="18" charset="0"/>
              </a:rPr>
              <a:t>Orthographe</a:t>
            </a:r>
            <a:r>
              <a:rPr lang="fr-CA" sz="2000" dirty="0">
                <a:ea typeface="Calibri" panose="020F0502020204030204" pitchFamily="34" charset="0"/>
                <a:cs typeface="Times New Roman" panose="02020603050405020304" pitchFamily="18" charset="0"/>
              </a:rPr>
              <a:t>, </a:t>
            </a:r>
            <a:r>
              <a:rPr lang="fr-CA" sz="2000" i="1" dirty="0">
                <a:ea typeface="Calibri" panose="020F0502020204030204" pitchFamily="34" charset="0"/>
                <a:cs typeface="Times New Roman" panose="02020603050405020304" pitchFamily="18" charset="0"/>
              </a:rPr>
              <a:t>Lexique</a:t>
            </a:r>
            <a:r>
              <a:rPr lang="fr-CA" sz="2000" dirty="0">
                <a:ea typeface="Calibri" panose="020F0502020204030204" pitchFamily="34" charset="0"/>
                <a:cs typeface="Times New Roman" panose="02020603050405020304" pitchFamily="18" charset="0"/>
              </a:rPr>
              <a:t>, </a:t>
            </a:r>
            <a:r>
              <a:rPr lang="fr-CA" sz="2000" i="1" dirty="0">
                <a:ea typeface="Calibri" panose="020F0502020204030204" pitchFamily="34" charset="0"/>
                <a:cs typeface="Times New Roman" panose="02020603050405020304" pitchFamily="18" charset="0"/>
              </a:rPr>
              <a:t>Grammaire</a:t>
            </a:r>
            <a:r>
              <a:rPr lang="fr-CA" sz="2000" dirty="0">
                <a:ea typeface="Calibri" panose="020F0502020204030204" pitchFamily="34" charset="0"/>
                <a:cs typeface="Times New Roman" panose="02020603050405020304" pitchFamily="18" charset="0"/>
              </a:rPr>
              <a:t>, </a:t>
            </a:r>
            <a:r>
              <a:rPr lang="fr-CA" sz="2000" i="1" dirty="0">
                <a:ea typeface="Calibri" panose="020F0502020204030204" pitchFamily="34" charset="0"/>
                <a:cs typeface="Times New Roman" panose="02020603050405020304" pitchFamily="18" charset="0"/>
              </a:rPr>
              <a:t>Syntaxe</a:t>
            </a:r>
            <a:r>
              <a:rPr lang="fr-CA" sz="2000" dirty="0">
                <a:ea typeface="Calibri" panose="020F0502020204030204" pitchFamily="34" charset="0"/>
                <a:cs typeface="Times New Roman" panose="02020603050405020304" pitchFamily="18" charset="0"/>
              </a:rPr>
              <a:t> et </a:t>
            </a:r>
            <a:r>
              <a:rPr lang="fr-CA" sz="2000" i="1" dirty="0">
                <a:ea typeface="Calibri" panose="020F0502020204030204" pitchFamily="34" charset="0"/>
                <a:cs typeface="Times New Roman" panose="02020603050405020304" pitchFamily="18" charset="0"/>
              </a:rPr>
              <a:t>Ponctuation</a:t>
            </a:r>
            <a:r>
              <a:rPr lang="fr-CA" sz="2000" dirty="0">
                <a:ea typeface="Calibri" panose="020F0502020204030204" pitchFamily="34" charset="0"/>
                <a:cs typeface="Times New Roman" panose="02020603050405020304" pitchFamily="18" charset="0"/>
              </a:rPr>
              <a:t>. Les erreurs et les alertes sont présentées sous forme d’histogrammes qui détaillent le nombre de détections pour chacune de ces classes.</a:t>
            </a:r>
          </a:p>
          <a:p>
            <a:pPr marL="457200" algn="just">
              <a:lnSpc>
                <a:spcPct val="107000"/>
              </a:lnSpc>
              <a:spcAft>
                <a:spcPts val="0"/>
              </a:spcAft>
            </a:pPr>
            <a:endParaRPr lang="fr-CA" sz="2000" dirty="0">
              <a:ea typeface="Calibri" panose="020F0502020204030204" pitchFamily="34" charset="0"/>
              <a:cs typeface="Times New Roman" panose="02020603050405020304" pitchFamily="18" charset="0"/>
            </a:endParaRPr>
          </a:p>
          <a:p>
            <a:pPr lvl="0">
              <a:lnSpc>
                <a:spcPct val="107000"/>
              </a:lnSpc>
              <a:spcAft>
                <a:spcPts val="0"/>
              </a:spcAft>
            </a:pPr>
            <a:r>
              <a:rPr lang="fr-CA" sz="2000" dirty="0">
                <a:ea typeface="Calibri" panose="020F0502020204030204" pitchFamily="34" charset="0"/>
                <a:cs typeface="Times New Roman" panose="02020603050405020304" pitchFamily="18" charset="0"/>
              </a:rPr>
              <a:t>Mots</a:t>
            </a:r>
          </a:p>
          <a:p>
            <a:pPr marL="210312" indent="0" algn="just">
              <a:lnSpc>
                <a:spcPct val="107000"/>
              </a:lnSpc>
              <a:spcAft>
                <a:spcPts val="0"/>
              </a:spcAft>
              <a:buNone/>
            </a:pPr>
            <a:r>
              <a:rPr lang="fr-CA" sz="2000" dirty="0">
                <a:ea typeface="Calibri" panose="020F0502020204030204" pitchFamily="34" charset="0"/>
                <a:cs typeface="Times New Roman" panose="02020603050405020304" pitchFamily="18" charset="0"/>
              </a:rPr>
              <a:t>Le filtre </a:t>
            </a:r>
            <a:r>
              <a:rPr lang="fr-CA" sz="2000" b="1" dirty="0">
                <a:ea typeface="Calibri" panose="020F0502020204030204" pitchFamily="34" charset="0"/>
                <a:cs typeface="Times New Roman" panose="02020603050405020304" pitchFamily="18" charset="0"/>
              </a:rPr>
              <a:t>Mots</a:t>
            </a:r>
            <a:r>
              <a:rPr lang="fr-CA" sz="2000" dirty="0">
                <a:ea typeface="Calibri" panose="020F0502020204030204" pitchFamily="34" charset="0"/>
                <a:cs typeface="Times New Roman" panose="02020603050405020304" pitchFamily="18" charset="0"/>
              </a:rPr>
              <a:t> affiche tous les mots du texte, classés selon leur fréquence d’apparition. Un histogramme illustre les dix mots les plus fréquents. Un menu permet d’afficher uniquement les mots d’une catégorie donnée, comme les noms ou les adjectifs. Sélectionnez un mot dans la liste ou dans l’histogramme pour que soient surlignées toutes ses occurrences dans le texte.</a:t>
            </a:r>
          </a:p>
          <a:p>
            <a:endParaRPr lang="fr-CA" sz="1800" dirty="0"/>
          </a:p>
        </p:txBody>
      </p:sp>
      <p:pic>
        <p:nvPicPr>
          <p:cNvPr id="4" name="Audio 3">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2" name="Espace réservé du pied de page 1">
            <a:extLst>
              <a:ext uri="{FF2B5EF4-FFF2-40B4-BE49-F238E27FC236}">
                <a16:creationId xmlns:a16="http://schemas.microsoft.com/office/drawing/2014/main" id="{62DA6D17-98C8-4258-9A26-986B9562D089}"/>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571204008"/>
      </p:ext>
    </p:extLst>
  </p:cSld>
  <p:clrMapOvr>
    <a:masterClrMapping/>
  </p:clrMapOvr>
  <mc:AlternateContent xmlns:mc="http://schemas.openxmlformats.org/markup-compatibility/2006" xmlns:p14="http://schemas.microsoft.com/office/powerpoint/2010/main">
    <mc:Choice Requires="p14">
      <p:transition spd="med" p14:dur="700" advTm="51253">
        <p:fade/>
      </p:transition>
    </mc:Choice>
    <mc:Fallback xmlns="">
      <p:transition spd="med" advTm="51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909836" y="980728"/>
            <a:ext cx="9751060" cy="4392488"/>
          </a:xfrm>
        </p:spPr>
        <p:txBody>
          <a:bodyPr>
            <a:normAutofit fontScale="85000" lnSpcReduction="20000"/>
          </a:bodyPr>
          <a:lstStyle/>
          <a:p>
            <a:pPr lvl="0">
              <a:lnSpc>
                <a:spcPct val="107000"/>
              </a:lnSpc>
              <a:spcAft>
                <a:spcPts val="0"/>
              </a:spcAft>
            </a:pPr>
            <a:r>
              <a:rPr lang="fr-CA" dirty="0">
                <a:ea typeface="Calibri" panose="020F0502020204030204" pitchFamily="34" charset="0"/>
                <a:cs typeface="Times New Roman" panose="02020603050405020304" pitchFamily="18" charset="0"/>
              </a:rPr>
              <a:t>Étymologie</a:t>
            </a:r>
          </a:p>
          <a:p>
            <a:pPr marL="210312" indent="0">
              <a:lnSpc>
                <a:spcPct val="107000"/>
              </a:lnSpc>
              <a:spcAft>
                <a:spcPts val="0"/>
              </a:spcAft>
              <a:buNone/>
            </a:pPr>
            <a:r>
              <a:rPr lang="fr-CA" dirty="0">
                <a:ea typeface="Calibri" panose="020F0502020204030204" pitchFamily="34" charset="0"/>
                <a:cs typeface="Times New Roman" panose="02020603050405020304" pitchFamily="18" charset="0"/>
              </a:rPr>
              <a:t>Le filtre </a:t>
            </a:r>
            <a:r>
              <a:rPr lang="fr-CA" b="1" dirty="0">
                <a:ea typeface="Calibri" panose="020F0502020204030204" pitchFamily="34" charset="0"/>
                <a:cs typeface="Times New Roman" panose="02020603050405020304" pitchFamily="18" charset="0"/>
              </a:rPr>
              <a:t>Étymologie</a:t>
            </a:r>
            <a:r>
              <a:rPr lang="fr-CA" dirty="0">
                <a:ea typeface="Calibri" panose="020F0502020204030204" pitchFamily="34" charset="0"/>
                <a:cs typeface="Times New Roman" panose="02020603050405020304" pitchFamily="18" charset="0"/>
              </a:rPr>
              <a:t> affiche la répartition des mots du texte selon leur origine. </a:t>
            </a:r>
          </a:p>
          <a:p>
            <a:pPr marL="457200">
              <a:lnSpc>
                <a:spcPct val="107000"/>
              </a:lnSpc>
              <a:spcAft>
                <a:spcPts val="0"/>
              </a:spcAft>
            </a:pPr>
            <a:endParaRPr lang="fr-CA" dirty="0">
              <a:ea typeface="Calibri" panose="020F0502020204030204" pitchFamily="34" charset="0"/>
              <a:cs typeface="Times New Roman" panose="02020603050405020304" pitchFamily="18" charset="0"/>
            </a:endParaRPr>
          </a:p>
          <a:p>
            <a:pPr lvl="0">
              <a:lnSpc>
                <a:spcPct val="107000"/>
              </a:lnSpc>
              <a:spcAft>
                <a:spcPts val="0"/>
              </a:spcAft>
            </a:pPr>
            <a:r>
              <a:rPr lang="fr-CA" dirty="0">
                <a:ea typeface="Calibri" panose="020F0502020204030204" pitchFamily="34" charset="0"/>
                <a:cs typeface="Times New Roman" panose="02020603050405020304" pitchFamily="18" charset="0"/>
              </a:rPr>
              <a:t>Temps</a:t>
            </a:r>
          </a:p>
          <a:p>
            <a:pPr marL="210312" indent="0">
              <a:lnSpc>
                <a:spcPct val="107000"/>
              </a:lnSpc>
              <a:spcAft>
                <a:spcPts val="0"/>
              </a:spcAft>
              <a:buNone/>
            </a:pPr>
            <a:r>
              <a:rPr lang="fr-CA" dirty="0">
                <a:ea typeface="Calibri" panose="020F0502020204030204" pitchFamily="34" charset="0"/>
                <a:cs typeface="Times New Roman" panose="02020603050405020304" pitchFamily="18" charset="0"/>
              </a:rPr>
              <a:t>Les filtres </a:t>
            </a:r>
            <a:r>
              <a:rPr lang="fr-CA" b="1" dirty="0">
                <a:ea typeface="Calibri" panose="020F0502020204030204" pitchFamily="34" charset="0"/>
                <a:cs typeface="Times New Roman" panose="02020603050405020304" pitchFamily="18" charset="0"/>
              </a:rPr>
              <a:t>Temps</a:t>
            </a:r>
            <a:r>
              <a:rPr lang="fr-CA" dirty="0">
                <a:ea typeface="Calibri" panose="020F0502020204030204" pitchFamily="34" charset="0"/>
                <a:cs typeface="Times New Roman" panose="02020603050405020304" pitchFamily="18" charset="0"/>
              </a:rPr>
              <a:t> affichent le nombre et la répartition des temps de verbe utilisés dans votre texte.</a:t>
            </a:r>
          </a:p>
          <a:p>
            <a:pPr marL="457200">
              <a:lnSpc>
                <a:spcPct val="107000"/>
              </a:lnSpc>
              <a:spcAft>
                <a:spcPts val="0"/>
              </a:spcAft>
            </a:pPr>
            <a:endParaRPr lang="fr-CA" dirty="0">
              <a:ea typeface="Calibri" panose="020F0502020204030204" pitchFamily="34" charset="0"/>
              <a:cs typeface="Times New Roman" panose="02020603050405020304" pitchFamily="18" charset="0"/>
            </a:endParaRPr>
          </a:p>
          <a:p>
            <a:pPr lvl="0">
              <a:lnSpc>
                <a:spcPct val="107000"/>
              </a:lnSpc>
              <a:spcAft>
                <a:spcPts val="0"/>
              </a:spcAft>
            </a:pPr>
            <a:r>
              <a:rPr lang="fr-CA" dirty="0">
                <a:ea typeface="Calibri" panose="020F0502020204030204" pitchFamily="34" charset="0"/>
                <a:cs typeface="Times New Roman" panose="02020603050405020304" pitchFamily="18" charset="0"/>
              </a:rPr>
              <a:t>Catégories</a:t>
            </a:r>
          </a:p>
          <a:p>
            <a:pPr marL="210312" indent="0">
              <a:lnSpc>
                <a:spcPct val="107000"/>
              </a:lnSpc>
              <a:spcAft>
                <a:spcPts val="0"/>
              </a:spcAft>
              <a:buNone/>
            </a:pPr>
            <a:r>
              <a:rPr lang="fr-CA" dirty="0">
                <a:ea typeface="Calibri" panose="020F0502020204030204" pitchFamily="34" charset="0"/>
                <a:cs typeface="Times New Roman" panose="02020603050405020304" pitchFamily="18" charset="0"/>
              </a:rPr>
              <a:t>Ces filtres affichent le nombre et la répartition des catégories grammaticales dans votre texte.</a:t>
            </a:r>
          </a:p>
          <a:p>
            <a:endParaRPr lang="fr-CA" dirty="0"/>
          </a:p>
        </p:txBody>
      </p:sp>
      <p:pic>
        <p:nvPicPr>
          <p:cNvPr id="2" name="Audio 1">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271D6939-4592-4A93-9004-949DBD9B2596}"/>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289697604"/>
      </p:ext>
    </p:extLst>
  </p:cSld>
  <p:clrMapOvr>
    <a:masterClrMapping/>
  </p:clrMapOvr>
  <mc:AlternateContent xmlns:mc="http://schemas.openxmlformats.org/markup-compatibility/2006" xmlns:p14="http://schemas.microsoft.com/office/powerpoint/2010/main">
    <mc:Choice Requires="p14">
      <p:transition spd="med" p14:dur="700" advTm="28365">
        <p:fade/>
      </p:transition>
    </mc:Choice>
    <mc:Fallback xmlns="">
      <p:transition spd="med" advTm="283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des statistiques</a:t>
            </a:r>
          </a:p>
        </p:txBody>
      </p:sp>
      <p:pic>
        <p:nvPicPr>
          <p:cNvPr id="4" name="Espace réservé du contenu 3"/>
          <p:cNvPicPr>
            <a:picLocks noGrp="1"/>
          </p:cNvPicPr>
          <p:nvPr>
            <p:ph idx="1"/>
            <p:custDataLst>
              <p:tags r:id="rId3"/>
            </p:custDataLst>
          </p:nvPr>
        </p:nvPicPr>
        <p:blipFill rotWithShape="1">
          <a:blip r:embed="rId11"/>
          <a:srcRect t="14404" r="88308" b="44856"/>
          <a:stretch/>
        </p:blipFill>
        <p:spPr bwMode="auto">
          <a:xfrm>
            <a:off x="1269876" y="1772816"/>
            <a:ext cx="1710816" cy="3353030"/>
          </a:xfrm>
          <a:prstGeom prst="rect">
            <a:avLst/>
          </a:prstGeom>
          <a:ln>
            <a:noFill/>
          </a:ln>
          <a:extLst>
            <a:ext uri="{53640926-AAD7-44D8-BBD7-CCE9431645EC}">
              <a14:shadowObscured xmlns:a14="http://schemas.microsoft.com/office/drawing/2010/main"/>
            </a:ext>
          </a:extLst>
        </p:spPr>
      </p:pic>
      <p:pic>
        <p:nvPicPr>
          <p:cNvPr id="5" name="Image 4"/>
          <p:cNvPicPr/>
          <p:nvPr>
            <p:custDataLst>
              <p:tags r:id="rId4"/>
            </p:custDataLst>
          </p:nvPr>
        </p:nvPicPr>
        <p:blipFill rotWithShape="1">
          <a:blip r:embed="rId12"/>
          <a:srcRect t="13786" r="87847" b="45268"/>
          <a:stretch/>
        </p:blipFill>
        <p:spPr bwMode="auto">
          <a:xfrm>
            <a:off x="3934172" y="1772816"/>
            <a:ext cx="1800200" cy="3096344"/>
          </a:xfrm>
          <a:prstGeom prst="rect">
            <a:avLst/>
          </a:prstGeom>
          <a:ln>
            <a:noFill/>
          </a:ln>
          <a:extLst>
            <a:ext uri="{53640926-AAD7-44D8-BBD7-CCE9431645EC}">
              <a14:shadowObscured xmlns:a14="http://schemas.microsoft.com/office/drawing/2010/main"/>
            </a:ext>
          </a:extLst>
        </p:spPr>
      </p:pic>
      <p:pic>
        <p:nvPicPr>
          <p:cNvPr id="6" name="Image 5"/>
          <p:cNvPicPr/>
          <p:nvPr>
            <p:custDataLst>
              <p:tags r:id="rId5"/>
            </p:custDataLst>
          </p:nvPr>
        </p:nvPicPr>
        <p:blipFill rotWithShape="1">
          <a:blip r:embed="rId13"/>
          <a:srcRect l="427" t="13786" r="87732" b="54116"/>
          <a:stretch/>
        </p:blipFill>
        <p:spPr bwMode="auto">
          <a:xfrm>
            <a:off x="6526460" y="1772816"/>
            <a:ext cx="1768042" cy="2943572"/>
          </a:xfrm>
          <a:prstGeom prst="rect">
            <a:avLst/>
          </a:prstGeom>
          <a:ln>
            <a:noFill/>
          </a:ln>
          <a:extLst>
            <a:ext uri="{53640926-AAD7-44D8-BBD7-CCE9431645EC}">
              <a14:shadowObscured xmlns:a14="http://schemas.microsoft.com/office/drawing/2010/main"/>
            </a:ext>
          </a:extLst>
        </p:spPr>
      </p:pic>
      <p:pic>
        <p:nvPicPr>
          <p:cNvPr id="9" name="Image 8"/>
          <p:cNvPicPr/>
          <p:nvPr>
            <p:custDataLst>
              <p:tags r:id="rId6"/>
            </p:custDataLst>
          </p:nvPr>
        </p:nvPicPr>
        <p:blipFill rotWithShape="1">
          <a:blip r:embed="rId14"/>
          <a:srcRect t="14815" r="87500" b="6584"/>
          <a:stretch/>
        </p:blipFill>
        <p:spPr bwMode="auto">
          <a:xfrm>
            <a:off x="8974732" y="1700808"/>
            <a:ext cx="1656184" cy="4320480"/>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85563" y="6154738"/>
            <a:ext cx="487362" cy="487362"/>
          </a:xfrm>
          <a:prstGeom prst="rect">
            <a:avLst/>
          </a:prstGeom>
        </p:spPr>
      </p:pic>
      <p:sp>
        <p:nvSpPr>
          <p:cNvPr id="7" name="Espace réservé du pied de page 6">
            <a:extLst>
              <a:ext uri="{FF2B5EF4-FFF2-40B4-BE49-F238E27FC236}">
                <a16:creationId xmlns:a16="http://schemas.microsoft.com/office/drawing/2014/main" id="{AFC483B0-49AF-4587-A308-21E8187EA007}"/>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04248143"/>
      </p:ext>
    </p:extLst>
  </p:cSld>
  <p:clrMapOvr>
    <a:masterClrMapping/>
  </p:clrMapOvr>
  <mc:AlternateContent xmlns:mc="http://schemas.openxmlformats.org/markup-compatibility/2006" xmlns:p14="http://schemas.microsoft.com/office/powerpoint/2010/main">
    <mc:Choice Requires="p14">
      <p:transition spd="med" p14:dur="700" advTm="27664">
        <p:fade/>
      </p:transition>
    </mc:Choice>
    <mc:Fallback xmlns="">
      <p:transition spd="med" advTm="27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des statistiques</a:t>
            </a:r>
          </a:p>
        </p:txBody>
      </p:sp>
      <p:pic>
        <p:nvPicPr>
          <p:cNvPr id="4" name="Espace réservé du contenu 3"/>
          <p:cNvPicPr>
            <a:picLocks noGrp="1"/>
          </p:cNvPicPr>
          <p:nvPr>
            <p:ph idx="1"/>
            <p:custDataLst>
              <p:tags r:id="rId3"/>
            </p:custDataLst>
          </p:nvPr>
        </p:nvPicPr>
        <p:blipFill rotWithShape="1">
          <a:blip r:embed="rId10"/>
          <a:srcRect t="14404" r="87884" b="22346"/>
          <a:stretch/>
        </p:blipFill>
        <p:spPr bwMode="auto">
          <a:xfrm>
            <a:off x="1845940" y="1550890"/>
            <a:ext cx="1519429" cy="4461708"/>
          </a:xfrm>
          <a:prstGeom prst="rect">
            <a:avLst/>
          </a:prstGeom>
          <a:ln>
            <a:noFill/>
          </a:ln>
          <a:extLst>
            <a:ext uri="{53640926-AAD7-44D8-BBD7-CCE9431645EC}">
              <a14:shadowObscured xmlns:a14="http://schemas.microsoft.com/office/drawing/2010/main"/>
            </a:ext>
          </a:extLst>
        </p:spPr>
      </p:pic>
      <p:pic>
        <p:nvPicPr>
          <p:cNvPr id="5" name="Image 4"/>
          <p:cNvPicPr/>
          <p:nvPr>
            <p:custDataLst>
              <p:tags r:id="rId4"/>
            </p:custDataLst>
          </p:nvPr>
        </p:nvPicPr>
        <p:blipFill rotWithShape="1">
          <a:blip r:embed="rId11"/>
          <a:srcRect l="-116" t="15226" r="87616" b="6996"/>
          <a:stretch/>
        </p:blipFill>
        <p:spPr bwMode="auto">
          <a:xfrm>
            <a:off x="5230316" y="1772816"/>
            <a:ext cx="1512168" cy="4608512"/>
          </a:xfrm>
          <a:prstGeom prst="rect">
            <a:avLst/>
          </a:prstGeom>
          <a:ln>
            <a:noFill/>
          </a:ln>
          <a:extLst>
            <a:ext uri="{53640926-AAD7-44D8-BBD7-CCE9431645EC}">
              <a14:shadowObscured xmlns:a14="http://schemas.microsoft.com/office/drawing/2010/main"/>
            </a:ext>
          </a:extLst>
        </p:spPr>
      </p:pic>
      <p:pic>
        <p:nvPicPr>
          <p:cNvPr id="6" name="Image 5"/>
          <p:cNvPicPr/>
          <p:nvPr>
            <p:custDataLst>
              <p:tags r:id="rId5"/>
            </p:custDataLst>
          </p:nvPr>
        </p:nvPicPr>
        <p:blipFill rotWithShape="1">
          <a:blip r:embed="rId12"/>
          <a:srcRect l="-7639" t="15021" r="87732" b="6378"/>
          <a:stretch/>
        </p:blipFill>
        <p:spPr bwMode="auto">
          <a:xfrm>
            <a:off x="7750596" y="1484784"/>
            <a:ext cx="2520280" cy="4896544"/>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85563" y="6154738"/>
            <a:ext cx="487362" cy="487362"/>
          </a:xfrm>
          <a:prstGeom prst="rect">
            <a:avLst/>
          </a:prstGeom>
        </p:spPr>
      </p:pic>
      <p:sp>
        <p:nvSpPr>
          <p:cNvPr id="7" name="Espace réservé du pied de page 6">
            <a:extLst>
              <a:ext uri="{FF2B5EF4-FFF2-40B4-BE49-F238E27FC236}">
                <a16:creationId xmlns:a16="http://schemas.microsoft.com/office/drawing/2014/main" id="{332CEC3B-CEC6-4B65-BA69-052271E2016B}"/>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527793504"/>
      </p:ext>
    </p:extLst>
  </p:cSld>
  <p:clrMapOvr>
    <a:masterClrMapping/>
  </p:clrMapOvr>
  <mc:AlternateContent xmlns:mc="http://schemas.openxmlformats.org/markup-compatibility/2006" xmlns:p14="http://schemas.microsoft.com/office/powerpoint/2010/main">
    <mc:Choice Requires="p14">
      <p:transition spd="med" p14:dur="700" advTm="13031">
        <p:fade/>
      </p:transition>
    </mc:Choice>
    <mc:Fallback xmlns="">
      <p:transition spd="med" advTm="130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a:t>Prisme d’inspection</a:t>
            </a:r>
          </a:p>
        </p:txBody>
      </p:sp>
      <p:pic>
        <p:nvPicPr>
          <p:cNvPr id="3" name="Audio 2">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676C4090-73DE-4A87-8567-762BD3E77526}"/>
              </a:ext>
            </a:extLst>
          </p:cNvPr>
          <p:cNvSpPr>
            <a:spLocks noGrp="1"/>
          </p:cNvSpPr>
          <p:nvPr>
            <p:ph type="ftr" sz="quarter" idx="11"/>
          </p:nvPr>
        </p:nvSpPr>
        <p:spPr/>
        <p:txBody>
          <a:bodyPr/>
          <a:lstStyle/>
          <a:p>
            <a:pPr rtl="0"/>
            <a:r>
              <a:rPr lang="fr-FR"/>
              <a:t>Chantal LeBel, Cégep Limoilou</a:t>
            </a:r>
            <a:endParaRPr lang="fr-FR" dirty="0"/>
          </a:p>
        </p:txBody>
      </p:sp>
    </p:spTree>
    <p:extLst>
      <p:ext uri="{BB962C8B-B14F-4D97-AF65-F5344CB8AC3E}">
        <p14:creationId xmlns:p14="http://schemas.microsoft.com/office/powerpoint/2010/main" val="2342961151"/>
      </p:ext>
    </p:extLst>
  </p:cSld>
  <p:clrMapOvr>
    <a:masterClrMapping/>
  </p:clrMapOvr>
  <mc:AlternateContent xmlns:mc="http://schemas.openxmlformats.org/markup-compatibility/2006" xmlns:p14="http://schemas.microsoft.com/office/powerpoint/2010/main">
    <mc:Choice Requires="p14">
      <p:transition spd="med" p14:dur="700" advTm="4137">
        <p:fade/>
      </p:transition>
    </mc:Choice>
    <mc:Fallback xmlns="">
      <p:transition spd="med" advTm="4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Prismes d’inspection</a:t>
            </a:r>
            <a:r>
              <a:rPr lang="fr-CA" baseline="50000" dirty="0"/>
              <a:t>11</a:t>
            </a:r>
          </a:p>
        </p:txBody>
      </p:sp>
      <p:sp>
        <p:nvSpPr>
          <p:cNvPr id="3" name="Espace réservé du contenu 2"/>
          <p:cNvSpPr>
            <a:spLocks noGrp="1"/>
          </p:cNvSpPr>
          <p:nvPr>
            <p:ph idx="1"/>
            <p:custDataLst>
              <p:tags r:id="rId3"/>
            </p:custDataLst>
          </p:nvPr>
        </p:nvSpPr>
        <p:spPr/>
        <p:txBody>
          <a:bodyPr/>
          <a:lstStyle/>
          <a:p>
            <a:r>
              <a:rPr lang="fr-CA" dirty="0"/>
              <a:t>Ce prisme fournit les filtres suivants :</a:t>
            </a:r>
          </a:p>
        </p:txBody>
      </p:sp>
      <p:sp>
        <p:nvSpPr>
          <p:cNvPr id="4" name="Espace réservé du pied de page 3"/>
          <p:cNvSpPr>
            <a:spLocks noGrp="1"/>
          </p:cNvSpPr>
          <p:nvPr>
            <p:ph type="ftr" sz="quarter" idx="11"/>
            <p:custDataLst>
              <p:tags r:id="rId4"/>
            </p:custDataLst>
          </p:nvPr>
        </p:nvSpPr>
        <p:spPr/>
        <p:txBody>
          <a:bodyPr/>
          <a:lstStyle/>
          <a:p>
            <a:pPr rtl="0"/>
            <a:r>
              <a:rPr lang="fr-CA" sz="1400" baseline="50000"/>
              <a:t>Chantal LeBel, Cégep Limoilou</a:t>
            </a:r>
            <a:endParaRPr lang="fr-FR" dirty="0"/>
          </a:p>
        </p:txBody>
      </p:sp>
      <p:pic>
        <p:nvPicPr>
          <p:cNvPr id="5" name="Image 4"/>
          <p:cNvPicPr/>
          <p:nvPr>
            <p:custDataLst>
              <p:tags r:id="rId5"/>
            </p:custDataLst>
          </p:nvPr>
        </p:nvPicPr>
        <p:blipFill rotWithShape="1">
          <a:blip r:embed="rId11"/>
          <a:srcRect l="-584" t="29730" r="87508" b="39638"/>
          <a:stretch/>
        </p:blipFill>
        <p:spPr bwMode="auto">
          <a:xfrm>
            <a:off x="4654252" y="2564904"/>
            <a:ext cx="2592288" cy="3240360"/>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2"/>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1775170724"/>
      </p:ext>
    </p:extLst>
  </p:cSld>
  <p:clrMapOvr>
    <a:masterClrMapping/>
  </p:clrMapOvr>
  <mc:AlternateContent xmlns:mc="http://schemas.openxmlformats.org/markup-compatibility/2006" xmlns:p14="http://schemas.microsoft.com/office/powerpoint/2010/main">
    <mc:Choice Requires="p14">
      <p:transition spd="med" p14:dur="700" advTm="18925">
        <p:fade/>
      </p:transition>
    </mc:Choice>
    <mc:Fallback xmlns="">
      <p:transition spd="med" advTm="18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custDataLst>
              <p:tags r:id="rId2"/>
            </p:custDataLst>
          </p:nvPr>
        </p:nvSpPr>
        <p:spPr>
          <a:xfrm>
            <a:off x="837828" y="980728"/>
            <a:ext cx="9751060" cy="4632037"/>
          </a:xfrm>
          <a:prstGeom prst="rect">
            <a:avLst/>
          </a:prstGeom>
        </p:spPr>
        <p:txBody>
          <a:bodyPr wrap="square">
            <a:spAutoFit/>
          </a:bodyPr>
          <a:lstStyle/>
          <a:p>
            <a:pPr lvl="0" algn="just">
              <a:lnSpc>
                <a:spcPct val="100000"/>
              </a:lnSpc>
              <a:spcAft>
                <a:spcPts val="0"/>
              </a:spcAft>
            </a:pPr>
            <a:r>
              <a:rPr lang="fr-CA" sz="2000" dirty="0">
                <a:ea typeface="Calibri" panose="020F0502020204030204" pitchFamily="34" charset="0"/>
                <a:cs typeface="Times New Roman" panose="02020603050405020304" pitchFamily="18" charset="0"/>
              </a:rPr>
              <a:t>Catégories</a:t>
            </a:r>
          </a:p>
          <a:p>
            <a:pPr marL="210312" indent="0" algn="just">
              <a:lnSpc>
                <a:spcPct val="100000"/>
              </a:lnSpc>
              <a:spcAft>
                <a:spcPts val="0"/>
              </a:spcAft>
              <a:buNone/>
            </a:pPr>
            <a:r>
              <a:rPr lang="fr-CA" sz="2000" dirty="0">
                <a:ea typeface="Calibri" panose="020F0502020204030204" pitchFamily="34" charset="0"/>
                <a:cs typeface="Times New Roman" panose="02020603050405020304" pitchFamily="18" charset="0"/>
              </a:rPr>
              <a:t>Ces filtres révèlent les mots ou les locutions d’une catégorie grammaticale donnée (par exemple, tous les noms propres). </a:t>
            </a:r>
          </a:p>
          <a:p>
            <a:pPr marL="0" indent="0" algn="just">
              <a:lnSpc>
                <a:spcPct val="100000"/>
              </a:lnSpc>
              <a:spcBef>
                <a:spcPts val="0"/>
              </a:spcBef>
              <a:spcAft>
                <a:spcPts val="0"/>
              </a:spcAft>
              <a:buNone/>
            </a:pPr>
            <a:endParaRPr lang="fr-CA" sz="2000" dirty="0">
              <a:ea typeface="Calibri" panose="020F0502020204030204" pitchFamily="34" charset="0"/>
              <a:cs typeface="Times New Roman" panose="02020603050405020304" pitchFamily="18" charset="0"/>
            </a:endParaRPr>
          </a:p>
          <a:p>
            <a:pPr lvl="0" algn="just">
              <a:lnSpc>
                <a:spcPct val="100000"/>
              </a:lnSpc>
              <a:spcAft>
                <a:spcPts val="0"/>
              </a:spcAft>
            </a:pPr>
            <a:r>
              <a:rPr lang="fr-CA" sz="2000" dirty="0">
                <a:ea typeface="Calibri" panose="020F0502020204030204" pitchFamily="34" charset="0"/>
                <a:cs typeface="Times New Roman" panose="02020603050405020304" pitchFamily="18" charset="0"/>
              </a:rPr>
              <a:t>Groupes</a:t>
            </a:r>
          </a:p>
          <a:p>
            <a:pPr marL="210312" indent="0" algn="just">
              <a:lnSpc>
                <a:spcPct val="100000"/>
              </a:lnSpc>
              <a:spcAft>
                <a:spcPts val="0"/>
              </a:spcAft>
              <a:buNone/>
            </a:pPr>
            <a:r>
              <a:rPr lang="fr-CA" sz="2000" dirty="0">
                <a:ea typeface="Calibri" panose="020F0502020204030204" pitchFamily="34" charset="0"/>
                <a:cs typeface="Times New Roman" panose="02020603050405020304" pitchFamily="18" charset="0"/>
              </a:rPr>
              <a:t>Ces filtres révèlent les groupes de mots qui forment les constituants syntaxiques du texte (par exemple, tous les groupes nominaux).</a:t>
            </a:r>
          </a:p>
          <a:p>
            <a:pPr marL="0" indent="0" algn="just">
              <a:lnSpc>
                <a:spcPct val="100000"/>
              </a:lnSpc>
              <a:spcBef>
                <a:spcPts val="0"/>
              </a:spcBef>
              <a:spcAft>
                <a:spcPts val="0"/>
              </a:spcAft>
              <a:buNone/>
            </a:pPr>
            <a:endParaRPr lang="fr-CA" sz="2000" dirty="0">
              <a:ea typeface="Calibri" panose="020F0502020204030204" pitchFamily="34" charset="0"/>
              <a:cs typeface="Times New Roman" panose="02020603050405020304" pitchFamily="18" charset="0"/>
            </a:endParaRPr>
          </a:p>
          <a:p>
            <a:pPr lvl="0" algn="just">
              <a:lnSpc>
                <a:spcPct val="100000"/>
              </a:lnSpc>
              <a:spcAft>
                <a:spcPts val="0"/>
              </a:spcAft>
            </a:pPr>
            <a:r>
              <a:rPr lang="fr-CA" sz="2000" dirty="0">
                <a:ea typeface="Calibri" panose="020F0502020204030204" pitchFamily="34" charset="0"/>
                <a:cs typeface="Times New Roman" panose="02020603050405020304" pitchFamily="18" charset="0"/>
              </a:rPr>
              <a:t>Fonctions</a:t>
            </a:r>
          </a:p>
          <a:p>
            <a:pPr marL="210312" indent="0" algn="just">
              <a:lnSpc>
                <a:spcPct val="100000"/>
              </a:lnSpc>
              <a:spcAft>
                <a:spcPts val="800"/>
              </a:spcAft>
              <a:buNone/>
            </a:pPr>
            <a:r>
              <a:rPr lang="fr-CA" sz="2000" dirty="0">
                <a:ea typeface="Calibri" panose="020F0502020204030204" pitchFamily="34" charset="0"/>
                <a:cs typeface="Times New Roman" panose="02020603050405020304" pitchFamily="18" charset="0"/>
              </a:rPr>
              <a:t>Ces filtres révèlent tous les groupes de mots qui remplissent une fonction grammaticale donnée (par exemple, tous les sujets).</a:t>
            </a:r>
            <a:endParaRPr lang="fr-CA" sz="2000" dirty="0">
              <a:effectLst/>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5563" y="6154738"/>
            <a:ext cx="487362" cy="487362"/>
          </a:xfrm>
          <a:prstGeom prst="rect">
            <a:avLst/>
          </a:prstGeom>
        </p:spPr>
      </p:pic>
      <p:sp>
        <p:nvSpPr>
          <p:cNvPr id="2" name="Espace réservé du pied de page 1">
            <a:extLst>
              <a:ext uri="{FF2B5EF4-FFF2-40B4-BE49-F238E27FC236}">
                <a16:creationId xmlns:a16="http://schemas.microsoft.com/office/drawing/2014/main" id="{D1CB2F62-3050-437D-BD96-4069C6F35352}"/>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025039692"/>
      </p:ext>
    </p:extLst>
  </p:cSld>
  <p:clrMapOvr>
    <a:masterClrMapping/>
  </p:clrMapOvr>
  <mc:AlternateContent xmlns:mc="http://schemas.openxmlformats.org/markup-compatibility/2006" xmlns:p14="http://schemas.microsoft.com/office/powerpoint/2010/main">
    <mc:Choice Requires="p14">
      <p:transition spd="med" p14:dur="700" advTm="34197">
        <p:fade/>
      </p:transition>
    </mc:Choice>
    <mc:Fallback xmlns="">
      <p:transition spd="med" advTm="34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custDataLst>
              <p:tags r:id="rId2"/>
            </p:custDataLst>
          </p:nvPr>
        </p:nvSpPr>
        <p:spPr/>
        <p:txBody>
          <a:bodyPr rtlCol="0"/>
          <a:lstStyle/>
          <a:p>
            <a:pPr rtl="0"/>
            <a:r>
              <a:rPr lang="fr-FR" dirty="0"/>
              <a:t>Le correcteur et ses prismes</a:t>
            </a:r>
          </a:p>
        </p:txBody>
      </p:sp>
      <p:sp>
        <p:nvSpPr>
          <p:cNvPr id="14" name="Espace réservé du contenu 13"/>
          <p:cNvSpPr>
            <a:spLocks noGrp="1"/>
          </p:cNvSpPr>
          <p:nvPr>
            <p:ph idx="1"/>
            <p:custDataLst>
              <p:tags r:id="rId3"/>
            </p:custDataLst>
          </p:nvPr>
        </p:nvSpPr>
        <p:spPr/>
        <p:txBody>
          <a:bodyPr rtlCol="0">
            <a:normAutofit/>
          </a:bodyPr>
          <a:lstStyle/>
          <a:p>
            <a:pPr marL="301752" lvl="1" indent="0">
              <a:buNone/>
            </a:pPr>
            <a:r>
              <a:rPr lang="fr-FR" u="sng" dirty="0"/>
              <a:t>Partie 1</a:t>
            </a:r>
          </a:p>
          <a:p>
            <a:r>
              <a:rPr lang="fr-FR" dirty="0"/>
              <a:t>Prisme de correction  </a:t>
            </a:r>
            <a:r>
              <a:rPr lang="fr-CA" dirty="0">
                <a:sym typeface="Wingdings"/>
              </a:rPr>
              <a:t></a:t>
            </a:r>
          </a:p>
          <a:p>
            <a:endParaRPr lang="fr-CA" dirty="0">
              <a:sym typeface="Wingdings"/>
            </a:endParaRPr>
          </a:p>
          <a:p>
            <a:pPr marL="0" indent="0">
              <a:buNone/>
            </a:pPr>
            <a:r>
              <a:rPr lang="fr-CA" sz="2000" dirty="0">
                <a:sym typeface="Wingdings"/>
              </a:rPr>
              <a:t>    </a:t>
            </a:r>
            <a:r>
              <a:rPr lang="fr-CA" sz="2000" u="sng" dirty="0">
                <a:sym typeface="Wingdings"/>
              </a:rPr>
              <a:t>Partie 2</a:t>
            </a:r>
            <a:endParaRPr lang="fr-FR" sz="2000" u="sng" dirty="0"/>
          </a:p>
          <a:p>
            <a:r>
              <a:rPr lang="fr-FR" dirty="0"/>
              <a:t>Prisme de révision </a:t>
            </a:r>
            <a:r>
              <a:rPr lang="fr-CA" dirty="0">
                <a:sym typeface="Wingdings"/>
              </a:rPr>
              <a:t></a:t>
            </a:r>
            <a:endParaRPr lang="fr-FR" dirty="0"/>
          </a:p>
          <a:p>
            <a:r>
              <a:rPr lang="fr-FR" dirty="0"/>
              <a:t>Prisme des statistiques </a:t>
            </a:r>
            <a:r>
              <a:rPr lang="el-GR" sz="2000" b="1" dirty="0">
                <a:latin typeface="Times New Roman"/>
                <a:cs typeface="Times New Roman"/>
              </a:rPr>
              <a:t>Σ</a:t>
            </a:r>
            <a:endParaRPr lang="fr-FR" sz="2000" b="1" dirty="0"/>
          </a:p>
          <a:p>
            <a:pPr rtl="0"/>
            <a:r>
              <a:rPr lang="fr-FR" dirty="0"/>
              <a:t>Prisme d’inspection</a:t>
            </a:r>
          </a:p>
        </p:txBody>
      </p:sp>
      <p:pic>
        <p:nvPicPr>
          <p:cNvPr id="4" name="Espace réservé pour une image  11"/>
          <p:cNvPicPr>
            <a:picLocks noChangeAspect="1"/>
          </p:cNvPicPr>
          <p:nvPr>
            <p:custDataLst>
              <p:tags r:id="rId4"/>
            </p:custDataLst>
          </p:nvPr>
        </p:nvPicPr>
        <p:blipFill>
          <a:blip r:embed="rId10">
            <a:extLst>
              <a:ext uri="{28A0092B-C50C-407E-A947-70E740481C1C}">
                <a14:useLocalDpi xmlns:a14="http://schemas.microsoft.com/office/drawing/2010/main" val="0"/>
              </a:ext>
            </a:extLst>
          </a:blip>
          <a:srcRect l="1512" r="1512"/>
          <a:stretch>
            <a:fillRect/>
          </a:stretch>
        </p:blipFill>
        <p:spPr>
          <a:xfrm>
            <a:off x="5662364" y="2132856"/>
            <a:ext cx="5196445" cy="3170424"/>
          </a:xfrm>
          <a:prstGeom prst="rect">
            <a:avLst/>
          </a:prstGeom>
        </p:spPr>
      </p:pic>
      <p:pic>
        <p:nvPicPr>
          <p:cNvPr id="6" name="Image 5"/>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4222204" y="5095795"/>
            <a:ext cx="258431" cy="258431"/>
          </a:xfrm>
          <a:prstGeom prst="rect">
            <a:avLst/>
          </a:prstGeom>
        </p:spPr>
      </p:pic>
      <p:pic>
        <p:nvPicPr>
          <p:cNvPr id="2" name="Son enregistré">
            <a:hlinkClick r:id="" action="ppaction://media"/>
          </p:cNvPr>
          <p:cNvPicPr>
            <a:picLocks noChangeAspect="1"/>
          </p:cNvPicPr>
          <p:nvPr>
            <a:audioFile r:link="rId6"/>
            <p:extLst>
              <p:ext uri="{DAA4B4D4-6D71-4841-9C94-3DE7FCFB9230}">
                <p14:media xmlns:p14="http://schemas.microsoft.com/office/powerpoint/2010/main" r:embed="rId7">
                  <p14:trim st="2425" end="1446.2766"/>
                </p14:media>
              </p:ext>
            </p:extLst>
          </p:nvPr>
        </p:nvPicPr>
        <p:blipFill>
          <a:blip r:embed="rId12"/>
          <a:stretch>
            <a:fillRect/>
          </a:stretch>
        </p:blipFill>
        <p:spPr>
          <a:xfrm>
            <a:off x="11134972" y="5949280"/>
            <a:ext cx="487362" cy="487363"/>
          </a:xfrm>
          <a:prstGeom prst="rect">
            <a:avLst/>
          </a:prstGeom>
        </p:spPr>
      </p:pic>
      <p:sp>
        <p:nvSpPr>
          <p:cNvPr id="3" name="Espace réservé du pied de page 2">
            <a:extLst>
              <a:ext uri="{FF2B5EF4-FFF2-40B4-BE49-F238E27FC236}">
                <a16:creationId xmlns:a16="http://schemas.microsoft.com/office/drawing/2014/main" id="{C47DBB19-780A-436A-AD21-91EBEEC1917B}"/>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87652440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 calcmode="lin" valueType="num">
                                      <p:cBhvr additive="base">
                                        <p:cTn id="2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xEl>
                                              <p:pRg st="4" end="4"/>
                                            </p:txEl>
                                          </p:spTgt>
                                        </p:tgtEl>
                                        <p:attrNameLst>
                                          <p:attrName>style.visibility</p:attrName>
                                        </p:attrNameLst>
                                      </p:cBhvr>
                                      <p:to>
                                        <p:strVal val="visible"/>
                                      </p:to>
                                    </p:set>
                                    <p:anim calcmode="lin" valueType="num">
                                      <p:cBhvr additive="base">
                                        <p:cTn id="29"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xEl>
                                              <p:pRg st="5" end="5"/>
                                            </p:txEl>
                                          </p:spTgt>
                                        </p:tgtEl>
                                        <p:attrNameLst>
                                          <p:attrName>style.visibility</p:attrName>
                                        </p:attrNameLst>
                                      </p:cBhvr>
                                      <p:to>
                                        <p:strVal val="visible"/>
                                      </p:to>
                                    </p:set>
                                    <p:anim calcmode="lin" valueType="num">
                                      <p:cBhvr additive="base">
                                        <p:cTn id="35"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xEl>
                                              <p:pRg st="6" end="6"/>
                                            </p:txEl>
                                          </p:spTgt>
                                        </p:tgtEl>
                                        <p:attrNameLst>
                                          <p:attrName>style.visibility</p:attrName>
                                        </p:attrNameLst>
                                      </p:cBhvr>
                                      <p:to>
                                        <p:strVal val="visible"/>
                                      </p:to>
                                    </p:set>
                                    <p:anim calcmode="lin" valueType="num">
                                      <p:cBhvr additive="base">
                                        <p:cTn id="4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circle(in)">
                                      <p:cBhvr>
                                        <p:cTn id="5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
                </p:tgtEl>
              </p:cMediaNode>
            </p:audio>
          </p:childTnLst>
        </p:cTn>
      </p:par>
    </p:tnLst>
    <p:bldLst>
      <p:bldP spid="1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909836" y="1124744"/>
            <a:ext cx="9751060" cy="4267200"/>
          </a:xfrm>
        </p:spPr>
        <p:txBody>
          <a:bodyPr>
            <a:normAutofit fontScale="25000" lnSpcReduction="20000"/>
          </a:bodyPr>
          <a:lstStyle/>
          <a:p>
            <a:pPr lvl="0" algn="just">
              <a:lnSpc>
                <a:spcPct val="107000"/>
              </a:lnSpc>
              <a:spcAft>
                <a:spcPts val="0"/>
              </a:spcAft>
            </a:pPr>
            <a:r>
              <a:rPr lang="fr-CA" sz="8000" dirty="0">
                <a:ea typeface="Calibri" panose="020F0502020204030204" pitchFamily="34" charset="0"/>
                <a:cs typeface="Times New Roman" panose="02020603050405020304" pitchFamily="18" charset="0"/>
              </a:rPr>
              <a:t>Conjugaison</a:t>
            </a:r>
          </a:p>
          <a:p>
            <a:pPr marL="210312" indent="0" algn="just">
              <a:lnSpc>
                <a:spcPct val="107000"/>
              </a:lnSpc>
              <a:spcAft>
                <a:spcPts val="0"/>
              </a:spcAft>
              <a:buNone/>
            </a:pPr>
            <a:r>
              <a:rPr lang="fr-CA" sz="8000" dirty="0">
                <a:ea typeface="Calibri" panose="020F0502020204030204" pitchFamily="34" charset="0"/>
                <a:cs typeface="Times New Roman" panose="02020603050405020304" pitchFamily="18" charset="0"/>
              </a:rPr>
              <a:t>Ces filtres révèlent tous les verbes d’un mode et d’un temps donnés (par exemple, tous les impératifs).</a:t>
            </a:r>
          </a:p>
          <a:p>
            <a:pPr marL="210312" indent="0" algn="just">
              <a:lnSpc>
                <a:spcPct val="120000"/>
              </a:lnSpc>
              <a:spcBef>
                <a:spcPts val="0"/>
              </a:spcBef>
              <a:spcAft>
                <a:spcPts val="0"/>
              </a:spcAft>
              <a:buNone/>
            </a:pPr>
            <a:endParaRPr lang="fr-CA" sz="8000" dirty="0">
              <a:ea typeface="Calibri" panose="020F0502020204030204" pitchFamily="34" charset="0"/>
              <a:cs typeface="Times New Roman" panose="02020603050405020304" pitchFamily="18" charset="0"/>
            </a:endParaRPr>
          </a:p>
          <a:p>
            <a:pPr algn="just">
              <a:lnSpc>
                <a:spcPct val="107000"/>
              </a:lnSpc>
            </a:pPr>
            <a:r>
              <a:rPr lang="fr-CA" sz="8000" dirty="0">
                <a:ea typeface="Calibri" panose="020F0502020204030204" pitchFamily="34" charset="0"/>
                <a:cs typeface="Times New Roman" panose="02020603050405020304" pitchFamily="18" charset="0"/>
              </a:rPr>
              <a:t>Genres</a:t>
            </a:r>
          </a:p>
          <a:p>
            <a:pPr marL="210312" indent="0" algn="just">
              <a:lnSpc>
                <a:spcPct val="107000"/>
              </a:lnSpc>
              <a:spcAft>
                <a:spcPts val="0"/>
              </a:spcAft>
              <a:buNone/>
            </a:pPr>
            <a:r>
              <a:rPr lang="fr-CA" sz="8000" dirty="0">
                <a:ea typeface="Calibri" panose="020F0502020204030204" pitchFamily="34" charset="0"/>
                <a:cs typeface="Times New Roman" panose="02020603050405020304" pitchFamily="18" charset="0"/>
              </a:rPr>
              <a:t>Ces filtres révèlent tous les mots féminins et tous les mots masculins du texte. </a:t>
            </a:r>
          </a:p>
          <a:p>
            <a:pPr marL="210312" indent="0" algn="just">
              <a:lnSpc>
                <a:spcPct val="120000"/>
              </a:lnSpc>
              <a:spcBef>
                <a:spcPts val="0"/>
              </a:spcBef>
              <a:spcAft>
                <a:spcPts val="0"/>
              </a:spcAft>
              <a:buNone/>
            </a:pPr>
            <a:endParaRPr lang="fr-CA" sz="8000" dirty="0">
              <a:ea typeface="Calibri" panose="020F0502020204030204" pitchFamily="34" charset="0"/>
              <a:cs typeface="Times New Roman" panose="02020603050405020304" pitchFamily="18" charset="0"/>
            </a:endParaRPr>
          </a:p>
          <a:p>
            <a:pPr lvl="0" algn="just">
              <a:lnSpc>
                <a:spcPct val="107000"/>
              </a:lnSpc>
              <a:spcAft>
                <a:spcPts val="0"/>
              </a:spcAft>
            </a:pPr>
            <a:r>
              <a:rPr lang="fr-CA" sz="8000" dirty="0">
                <a:ea typeface="Calibri" panose="020F0502020204030204" pitchFamily="34" charset="0"/>
                <a:cs typeface="Times New Roman" panose="02020603050405020304" pitchFamily="18" charset="0"/>
              </a:rPr>
              <a:t>Rectifications</a:t>
            </a:r>
          </a:p>
          <a:p>
            <a:pPr marL="210312" indent="0" algn="just">
              <a:lnSpc>
                <a:spcPct val="107000"/>
              </a:lnSpc>
              <a:spcAft>
                <a:spcPts val="800"/>
              </a:spcAft>
              <a:buNone/>
            </a:pPr>
            <a:r>
              <a:rPr lang="fr-CA" sz="8000" dirty="0">
                <a:ea typeface="Calibri" panose="020F0502020204030204" pitchFamily="34" charset="0"/>
                <a:cs typeface="Times New Roman" panose="02020603050405020304" pitchFamily="18" charset="0"/>
              </a:rPr>
              <a:t>Ces filtres révèlent tous les mots qui sont touchés par les rectifications de l’orthographe. Vous pouvez ainsi constater l’effet des rectifications sur vos textes.</a:t>
            </a:r>
          </a:p>
          <a:p>
            <a:endParaRPr lang="fr-CA" dirty="0"/>
          </a:p>
        </p:txBody>
      </p:sp>
      <p:pic>
        <p:nvPicPr>
          <p:cNvPr id="5" name="Audio 4">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2" name="Espace réservé du pied de page 1">
            <a:extLst>
              <a:ext uri="{FF2B5EF4-FFF2-40B4-BE49-F238E27FC236}">
                <a16:creationId xmlns:a16="http://schemas.microsoft.com/office/drawing/2014/main" id="{48B3A32C-841B-43C5-A0CD-F153C08CABA5}"/>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1621344316"/>
      </p:ext>
    </p:extLst>
  </p:cSld>
  <p:clrMapOvr>
    <a:masterClrMapping/>
  </p:clrMapOvr>
  <mc:AlternateContent xmlns:mc="http://schemas.openxmlformats.org/markup-compatibility/2006" xmlns:p14="http://schemas.microsoft.com/office/powerpoint/2010/main">
    <mc:Choice Requires="p14">
      <p:transition spd="med" p14:dur="700" advTm="33509">
        <p:fade/>
      </p:transition>
    </mc:Choice>
    <mc:Fallback xmlns="">
      <p:transition spd="med" advTm="335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981844" y="1268760"/>
            <a:ext cx="10081120" cy="1574149"/>
          </a:xfrm>
          <a:prstGeom prst="rect">
            <a:avLst/>
          </a:prstGeom>
        </p:spPr>
        <p:txBody>
          <a:bodyPr wrap="square">
            <a:spAutoFit/>
          </a:bodyPr>
          <a:lstStyle/>
          <a:p>
            <a:pPr lvl="0" algn="just">
              <a:lnSpc>
                <a:spcPct val="107000"/>
              </a:lnSpc>
              <a:spcAft>
                <a:spcPts val="0"/>
              </a:spcAft>
            </a:pPr>
            <a:r>
              <a:rPr lang="fr-CA" dirty="0">
                <a:ea typeface="Calibri" panose="020F0502020204030204" pitchFamily="34" charset="0"/>
                <a:cs typeface="Times New Roman" panose="02020603050405020304" pitchFamily="18" charset="0"/>
              </a:rPr>
              <a:t>Recherche libre</a:t>
            </a:r>
          </a:p>
          <a:p>
            <a:pPr lvl="0" algn="just">
              <a:lnSpc>
                <a:spcPct val="107000"/>
              </a:lnSpc>
              <a:spcAft>
                <a:spcPts val="0"/>
              </a:spcAft>
            </a:pPr>
            <a:endParaRPr lang="fr-CA" dirty="0">
              <a:ea typeface="Calibri" panose="020F0502020204030204" pitchFamily="34" charset="0"/>
              <a:cs typeface="Times New Roman" panose="02020603050405020304" pitchFamily="18" charset="0"/>
            </a:endParaRPr>
          </a:p>
          <a:p>
            <a:pPr marL="457200" algn="just">
              <a:lnSpc>
                <a:spcPct val="107000"/>
              </a:lnSpc>
              <a:spcAft>
                <a:spcPts val="800"/>
              </a:spcAft>
            </a:pPr>
            <a:r>
              <a:rPr lang="fr-CA" dirty="0">
                <a:ea typeface="Calibri" panose="020F0502020204030204" pitchFamily="34" charset="0"/>
                <a:cs typeface="Times New Roman" panose="02020603050405020304" pitchFamily="18" charset="0"/>
              </a:rPr>
              <a:t>Entrez un mot dans la zone de recherche et le filtre </a:t>
            </a:r>
            <a:r>
              <a:rPr lang="fr-CA" b="1" dirty="0">
                <a:ea typeface="Calibri" panose="020F0502020204030204" pitchFamily="34" charset="0"/>
                <a:cs typeface="Times New Roman" panose="02020603050405020304" pitchFamily="18" charset="0"/>
              </a:rPr>
              <a:t>Recherche libre</a:t>
            </a:r>
            <a:r>
              <a:rPr lang="fr-CA" dirty="0">
                <a:ea typeface="Calibri" panose="020F0502020204030204" pitchFamily="34" charset="0"/>
                <a:cs typeface="Times New Roman" panose="02020603050405020304" pitchFamily="18" charset="0"/>
              </a:rPr>
              <a:t> vous indiquera toutes ses occurrences dans le texte. En particulier, l’option </a:t>
            </a:r>
            <a:r>
              <a:rPr lang="fr-CA" b="1" dirty="0">
                <a:ea typeface="Calibri" panose="020F0502020204030204" pitchFamily="34" charset="0"/>
                <a:cs typeface="Times New Roman" panose="02020603050405020304" pitchFamily="18" charset="0"/>
              </a:rPr>
              <a:t>Flexions</a:t>
            </a:r>
            <a:r>
              <a:rPr lang="fr-CA" dirty="0">
                <a:ea typeface="Calibri" panose="020F0502020204030204" pitchFamily="34" charset="0"/>
                <a:cs typeface="Times New Roman" panose="02020603050405020304" pitchFamily="18" charset="0"/>
              </a:rPr>
              <a:t> vous révèlera toutes les formes d’un mot (ouvrir, ouvrira, ouvert…).</a:t>
            </a:r>
            <a:endParaRPr lang="fr-CA" dirty="0">
              <a:effectLst/>
              <a:ea typeface="Calibri" panose="020F050202020403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4A6897F0-62E7-4C11-9E64-413B6BD22073}"/>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724006482"/>
      </p:ext>
    </p:extLst>
  </p:cSld>
  <p:clrMapOvr>
    <a:masterClrMapping/>
  </p:clrMapOvr>
  <mc:AlternateContent xmlns:mc="http://schemas.openxmlformats.org/markup-compatibility/2006" xmlns:p14="http://schemas.microsoft.com/office/powerpoint/2010/main">
    <mc:Choice Requires="p14">
      <p:transition spd="med" p14:dur="700" advTm="21471">
        <p:fade/>
      </p:transition>
    </mc:Choice>
    <mc:Fallback xmlns="">
      <p:transition spd="med" advTm="21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d’inspection</a:t>
            </a:r>
          </a:p>
        </p:txBody>
      </p:sp>
      <p:pic>
        <p:nvPicPr>
          <p:cNvPr id="4" name="Espace réservé du contenu 3"/>
          <p:cNvPicPr>
            <a:picLocks noGrp="1"/>
          </p:cNvPicPr>
          <p:nvPr>
            <p:ph idx="1"/>
            <p:custDataLst>
              <p:tags r:id="rId3"/>
            </p:custDataLst>
          </p:nvPr>
        </p:nvPicPr>
        <p:blipFill rotWithShape="1">
          <a:blip r:embed="rId9"/>
          <a:srcRect t="11317" r="40046" b="47736"/>
          <a:stretch/>
        </p:blipFill>
        <p:spPr bwMode="auto">
          <a:xfrm>
            <a:off x="1341884" y="1772816"/>
            <a:ext cx="5688632" cy="3096344"/>
          </a:xfrm>
          <a:prstGeom prst="rect">
            <a:avLst/>
          </a:prstGeom>
          <a:ln>
            <a:noFill/>
          </a:ln>
          <a:extLst>
            <a:ext uri="{53640926-AAD7-44D8-BBD7-CCE9431645EC}">
              <a14:shadowObscured xmlns:a14="http://schemas.microsoft.com/office/drawing/2010/main"/>
            </a:ext>
          </a:extLst>
        </p:spPr>
      </p:pic>
      <p:pic>
        <p:nvPicPr>
          <p:cNvPr id="5" name="Image 4"/>
          <p:cNvPicPr/>
          <p:nvPr>
            <p:custDataLst>
              <p:tags r:id="rId4"/>
            </p:custDataLst>
          </p:nvPr>
        </p:nvPicPr>
        <p:blipFill rotWithShape="1">
          <a:blip r:embed="rId10"/>
          <a:srcRect t="10906" r="39815" b="59876"/>
          <a:stretch/>
        </p:blipFill>
        <p:spPr bwMode="auto">
          <a:xfrm>
            <a:off x="5374332" y="3140968"/>
            <a:ext cx="6120680" cy="2520280"/>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557C15CF-9C61-4349-8649-013A82B77A56}"/>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983897681"/>
      </p:ext>
    </p:extLst>
  </p:cSld>
  <p:clrMapOvr>
    <a:masterClrMapping/>
  </p:clrMapOvr>
  <mc:AlternateContent xmlns:mc="http://schemas.openxmlformats.org/markup-compatibility/2006" xmlns:p14="http://schemas.microsoft.com/office/powerpoint/2010/main">
    <mc:Choice Requires="p14">
      <p:transition spd="med" p14:dur="700" advTm="17945">
        <p:fade/>
      </p:transition>
    </mc:Choice>
    <mc:Fallback xmlns="">
      <p:transition spd="med" advTm="179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d’inspection</a:t>
            </a:r>
          </a:p>
        </p:txBody>
      </p:sp>
      <p:pic>
        <p:nvPicPr>
          <p:cNvPr id="4" name="Espace réservé du contenu 3"/>
          <p:cNvPicPr>
            <a:picLocks noGrp="1"/>
          </p:cNvPicPr>
          <p:nvPr>
            <p:ph idx="1"/>
            <p:custDataLst>
              <p:tags r:id="rId3"/>
            </p:custDataLst>
          </p:nvPr>
        </p:nvPicPr>
        <p:blipFill rotWithShape="1">
          <a:blip r:embed="rId9"/>
          <a:srcRect t="11317" r="40162" b="44033"/>
          <a:stretch/>
        </p:blipFill>
        <p:spPr bwMode="auto">
          <a:xfrm>
            <a:off x="1125860" y="1844824"/>
            <a:ext cx="5241744" cy="2985602"/>
          </a:xfrm>
          <a:prstGeom prst="rect">
            <a:avLst/>
          </a:prstGeom>
          <a:ln>
            <a:noFill/>
          </a:ln>
          <a:extLst>
            <a:ext uri="{53640926-AAD7-44D8-BBD7-CCE9431645EC}">
              <a14:shadowObscured xmlns:a14="http://schemas.microsoft.com/office/drawing/2010/main"/>
            </a:ext>
          </a:extLst>
        </p:spPr>
      </p:pic>
      <p:pic>
        <p:nvPicPr>
          <p:cNvPr id="5" name="Image 4"/>
          <p:cNvPicPr/>
          <p:nvPr>
            <p:custDataLst>
              <p:tags r:id="rId4"/>
            </p:custDataLst>
          </p:nvPr>
        </p:nvPicPr>
        <p:blipFill rotWithShape="1">
          <a:blip r:embed="rId10"/>
          <a:srcRect t="11728" r="40046" b="33745"/>
          <a:stretch/>
        </p:blipFill>
        <p:spPr bwMode="auto">
          <a:xfrm>
            <a:off x="5590356" y="2996952"/>
            <a:ext cx="5760640" cy="3240360"/>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DFEBFB8D-927C-45F5-B1B1-F7396F7E4C46}"/>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170095046"/>
      </p:ext>
    </p:extLst>
  </p:cSld>
  <p:clrMapOvr>
    <a:masterClrMapping/>
  </p:clrMapOvr>
  <mc:AlternateContent xmlns:mc="http://schemas.openxmlformats.org/markup-compatibility/2006" xmlns:p14="http://schemas.microsoft.com/office/powerpoint/2010/main">
    <mc:Choice Requires="p14">
      <p:transition spd="med" p14:dur="700" advTm="9110">
        <p:fade/>
      </p:transition>
    </mc:Choice>
    <mc:Fallback xmlns="">
      <p:transition spd="med" advTm="9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d’inspection</a:t>
            </a:r>
          </a:p>
        </p:txBody>
      </p:sp>
      <p:pic>
        <p:nvPicPr>
          <p:cNvPr id="5" name="Espace réservé du contenu 4"/>
          <p:cNvPicPr>
            <a:picLocks noGrp="1"/>
          </p:cNvPicPr>
          <p:nvPr>
            <p:ph idx="1"/>
            <p:custDataLst>
              <p:tags r:id="rId3"/>
            </p:custDataLst>
          </p:nvPr>
        </p:nvPicPr>
        <p:blipFill rotWithShape="1">
          <a:blip r:embed="rId9"/>
          <a:srcRect t="11111" r="40046" b="66050"/>
          <a:stretch/>
        </p:blipFill>
        <p:spPr bwMode="auto">
          <a:xfrm>
            <a:off x="1125860" y="1844824"/>
            <a:ext cx="6264696" cy="2304256"/>
          </a:xfrm>
          <a:prstGeom prst="rect">
            <a:avLst/>
          </a:prstGeom>
          <a:ln>
            <a:noFill/>
          </a:ln>
          <a:extLst>
            <a:ext uri="{53640926-AAD7-44D8-BBD7-CCE9431645EC}">
              <a14:shadowObscured xmlns:a14="http://schemas.microsoft.com/office/drawing/2010/main"/>
            </a:ext>
          </a:extLst>
        </p:spPr>
      </p:pic>
      <p:pic>
        <p:nvPicPr>
          <p:cNvPr id="6" name="Image 5"/>
          <p:cNvPicPr/>
          <p:nvPr>
            <p:custDataLst>
              <p:tags r:id="rId4"/>
            </p:custDataLst>
          </p:nvPr>
        </p:nvPicPr>
        <p:blipFill rotWithShape="1">
          <a:blip r:embed="rId10"/>
          <a:srcRect t="10905" r="40046" b="63786"/>
          <a:stretch/>
        </p:blipFill>
        <p:spPr bwMode="auto">
          <a:xfrm>
            <a:off x="5014292" y="3645024"/>
            <a:ext cx="6264696" cy="2622773"/>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F4FE3BE0-6E00-457A-83C5-F3C67F9BFA69}"/>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696745169"/>
      </p:ext>
    </p:extLst>
  </p:cSld>
  <p:clrMapOvr>
    <a:masterClrMapping/>
  </p:clrMapOvr>
  <mc:AlternateContent xmlns:mc="http://schemas.openxmlformats.org/markup-compatibility/2006" xmlns:p14="http://schemas.microsoft.com/office/powerpoint/2010/main">
    <mc:Choice Requires="p14">
      <p:transition spd="med" p14:dur="700" advTm="11209">
        <p:fade/>
      </p:transition>
    </mc:Choice>
    <mc:Fallback xmlns="">
      <p:transition spd="med" advTm="11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2"/>
            </p:custDataLst>
          </p:nvPr>
        </p:nvSpPr>
        <p:spPr>
          <a:xfrm>
            <a:off x="5374332" y="2780928"/>
            <a:ext cx="3312368" cy="769441"/>
          </a:xfrm>
          <a:prstGeom prst="rect">
            <a:avLst/>
          </a:prstGeom>
          <a:noFill/>
        </p:spPr>
        <p:txBody>
          <a:bodyPr wrap="square" rtlCol="0">
            <a:spAutoFit/>
          </a:bodyPr>
          <a:lstStyle/>
          <a:p>
            <a:r>
              <a:rPr lang="fr-CA" sz="4400" dirty="0">
                <a:latin typeface="+mj-lt"/>
              </a:rPr>
              <a:t>Fin</a:t>
            </a:r>
          </a:p>
        </p:txBody>
      </p:sp>
      <p:pic>
        <p:nvPicPr>
          <p:cNvPr id="3" name="Audio 2">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E7372C21-4C9E-4ED0-AD72-01463AD6F867}"/>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783294734"/>
      </p:ext>
    </p:extLst>
  </p:cSld>
  <p:clrMapOvr>
    <a:masterClrMapping/>
  </p:clrMapOvr>
  <mc:AlternateContent xmlns:mc="http://schemas.openxmlformats.org/markup-compatibility/2006" xmlns:p14="http://schemas.microsoft.com/office/powerpoint/2010/main">
    <mc:Choice Requires="p14">
      <p:transition spd="med" p14:dur="700" advTm="5405">
        <p:fade/>
      </p:transition>
    </mc:Choice>
    <mc:Fallback xmlns="">
      <p:transition spd="med" advTm="5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 correcteur</a:t>
            </a:r>
            <a:br>
              <a:rPr lang="fr-CA" dirty="0"/>
            </a:br>
            <a:endParaRPr lang="fr-CA" dirty="0"/>
          </a:p>
        </p:txBody>
      </p:sp>
      <p:pic>
        <p:nvPicPr>
          <p:cNvPr id="4" name="Espace réservé du contenu 3"/>
          <p:cNvPicPr>
            <a:picLocks noGrp="1" noChangeAspect="1"/>
          </p:cNvPicPr>
          <p:nvPr>
            <p:ph idx="1"/>
            <p:custDataLst>
              <p:tags r:id="rId3"/>
            </p:custDataLst>
          </p:nvPr>
        </p:nvPicPr>
        <p:blipFill rotWithShape="1">
          <a:blip r:embed="rId19"/>
          <a:srcRect t="2374" b="7526"/>
          <a:stretch/>
        </p:blipFill>
        <p:spPr>
          <a:xfrm>
            <a:off x="1701924" y="1412776"/>
            <a:ext cx="9443152" cy="4785961"/>
          </a:xfrm>
          <a:prstGeom prst="rect">
            <a:avLst/>
          </a:prstGeom>
        </p:spPr>
      </p:pic>
      <p:sp>
        <p:nvSpPr>
          <p:cNvPr id="5" name="Accolade fermante 4"/>
          <p:cNvSpPr/>
          <p:nvPr>
            <p:custDataLst>
              <p:tags r:id="rId4"/>
            </p:custDataLst>
          </p:nvPr>
        </p:nvSpPr>
        <p:spPr>
          <a:xfrm>
            <a:off x="2782044" y="2708920"/>
            <a:ext cx="526336" cy="648072"/>
          </a:xfrm>
          <a:prstGeom prst="rightBrace">
            <a:avLst>
              <a:gd name="adj1" fmla="val 28034"/>
              <a:gd name="adj2" fmla="val 50000"/>
            </a:avLst>
          </a:prstGeom>
          <a:ln w="19050">
            <a:solidFill>
              <a:srgbClr val="00B050"/>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fr-CA" sz="1799"/>
          </a:p>
        </p:txBody>
      </p:sp>
      <p:sp>
        <p:nvSpPr>
          <p:cNvPr id="6" name="Accolade fermante 5"/>
          <p:cNvSpPr/>
          <p:nvPr>
            <p:custDataLst>
              <p:tags r:id="rId5"/>
            </p:custDataLst>
          </p:nvPr>
        </p:nvSpPr>
        <p:spPr>
          <a:xfrm>
            <a:off x="2782044" y="3573016"/>
            <a:ext cx="792088" cy="1080120"/>
          </a:xfrm>
          <a:prstGeom prst="rightBrace">
            <a:avLst>
              <a:gd name="adj1" fmla="val 8333"/>
              <a:gd name="adj2" fmla="val 45637"/>
            </a:avLst>
          </a:prstGeom>
          <a:ln w="19050">
            <a:solidFill>
              <a:srgbClr val="00B050"/>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fr-CA" sz="1799"/>
          </a:p>
        </p:txBody>
      </p:sp>
      <p:sp>
        <p:nvSpPr>
          <p:cNvPr id="7" name="Accolade fermante 6"/>
          <p:cNvSpPr/>
          <p:nvPr>
            <p:custDataLst>
              <p:tags r:id="rId6"/>
            </p:custDataLst>
          </p:nvPr>
        </p:nvSpPr>
        <p:spPr>
          <a:xfrm>
            <a:off x="2782044" y="4869160"/>
            <a:ext cx="600208" cy="1008112"/>
          </a:xfrm>
          <a:prstGeom prst="rightBrace">
            <a:avLst>
              <a:gd name="adj1" fmla="val 8333"/>
              <a:gd name="adj2" fmla="val 50901"/>
            </a:avLst>
          </a:prstGeom>
          <a:ln>
            <a:solidFill>
              <a:srgbClr val="00B05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fr-CA" sz="1799"/>
          </a:p>
        </p:txBody>
      </p:sp>
      <p:sp>
        <p:nvSpPr>
          <p:cNvPr id="9" name="Rectangle 8"/>
          <p:cNvSpPr/>
          <p:nvPr>
            <p:custDataLst>
              <p:tags r:id="rId7"/>
            </p:custDataLst>
          </p:nvPr>
        </p:nvSpPr>
        <p:spPr>
          <a:xfrm>
            <a:off x="3934172" y="3861048"/>
            <a:ext cx="1252646" cy="369108"/>
          </a:xfrm>
          <a:prstGeom prst="rect">
            <a:avLst/>
          </a:prstGeom>
        </p:spPr>
        <p:txBody>
          <a:bodyPr wrap="none">
            <a:spAutoFit/>
          </a:bodyPr>
          <a:lstStyle/>
          <a:p>
            <a:r>
              <a:rPr lang="fr-CA" sz="1799" b="1" dirty="0">
                <a:solidFill>
                  <a:srgbClr val="00B050"/>
                </a:solidFill>
              </a:rPr>
              <a:t>Les filtres</a:t>
            </a:r>
          </a:p>
        </p:txBody>
      </p:sp>
      <p:sp>
        <p:nvSpPr>
          <p:cNvPr id="21" name="Rectangle 20"/>
          <p:cNvSpPr/>
          <p:nvPr>
            <p:custDataLst>
              <p:tags r:id="rId8"/>
            </p:custDataLst>
          </p:nvPr>
        </p:nvSpPr>
        <p:spPr>
          <a:xfrm>
            <a:off x="333772" y="3789040"/>
            <a:ext cx="1464634" cy="369108"/>
          </a:xfrm>
          <a:prstGeom prst="rect">
            <a:avLst/>
          </a:prstGeom>
        </p:spPr>
        <p:txBody>
          <a:bodyPr wrap="none">
            <a:spAutoFit/>
          </a:bodyPr>
          <a:lstStyle/>
          <a:p>
            <a:r>
              <a:rPr lang="fr-CA" sz="1799" b="1" dirty="0">
                <a:solidFill>
                  <a:schemeClr val="tx2"/>
                </a:solidFill>
              </a:rPr>
              <a:t>Les prismes</a:t>
            </a:r>
          </a:p>
        </p:txBody>
      </p:sp>
      <p:cxnSp>
        <p:nvCxnSpPr>
          <p:cNvPr id="22" name="Connecteur droit avec flèche 21"/>
          <p:cNvCxnSpPr/>
          <p:nvPr>
            <p:custDataLst>
              <p:tags r:id="rId9"/>
            </p:custDataLst>
          </p:nvPr>
        </p:nvCxnSpPr>
        <p:spPr>
          <a:xfrm flipV="1">
            <a:off x="1053852" y="2636912"/>
            <a:ext cx="648072" cy="116526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custDataLst>
              <p:tags r:id="rId10"/>
            </p:custDataLst>
          </p:nvPr>
        </p:nvCxnSpPr>
        <p:spPr>
          <a:xfrm flipV="1">
            <a:off x="1209648" y="3429000"/>
            <a:ext cx="492276" cy="4686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21" idx="2"/>
          </p:cNvCxnSpPr>
          <p:nvPr>
            <p:custDataLst>
              <p:tags r:id="rId11"/>
            </p:custDataLst>
          </p:nvPr>
        </p:nvCxnSpPr>
        <p:spPr>
          <a:xfrm>
            <a:off x="1066089" y="4158148"/>
            <a:ext cx="635835" cy="56699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custDataLst>
              <p:tags r:id="rId12"/>
            </p:custDataLst>
          </p:nvPr>
        </p:nvCxnSpPr>
        <p:spPr>
          <a:xfrm flipV="1">
            <a:off x="765820" y="1988840"/>
            <a:ext cx="936104"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Accolade fermante 13"/>
          <p:cNvSpPr/>
          <p:nvPr>
            <p:custDataLst>
              <p:tags r:id="rId13"/>
            </p:custDataLst>
          </p:nvPr>
        </p:nvSpPr>
        <p:spPr>
          <a:xfrm>
            <a:off x="2349996" y="2132856"/>
            <a:ext cx="864096" cy="360040"/>
          </a:xfrm>
          <a:prstGeom prst="rightBrace">
            <a:avLst>
              <a:gd name="adj1" fmla="val 0"/>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5" name="ZoneTexte 14"/>
          <p:cNvSpPr txBox="1"/>
          <p:nvPr>
            <p:custDataLst>
              <p:tags r:id="rId14"/>
            </p:custDataLst>
          </p:nvPr>
        </p:nvSpPr>
        <p:spPr>
          <a:xfrm>
            <a:off x="3286100" y="2204864"/>
            <a:ext cx="1239891" cy="369332"/>
          </a:xfrm>
          <a:prstGeom prst="rect">
            <a:avLst/>
          </a:prstGeom>
          <a:noFill/>
        </p:spPr>
        <p:txBody>
          <a:bodyPr wrap="none" rtlCol="0">
            <a:spAutoFit/>
          </a:bodyPr>
          <a:lstStyle/>
          <a:p>
            <a:r>
              <a:rPr lang="fr-CA" b="1" dirty="0">
                <a:solidFill>
                  <a:schemeClr val="tx2"/>
                </a:solidFill>
              </a:rPr>
              <a:t>Les volets</a:t>
            </a:r>
          </a:p>
        </p:txBody>
      </p:sp>
      <p:pic>
        <p:nvPicPr>
          <p:cNvPr id="10" name="Audio 9">
            <a:hlinkClick r:id="" action="ppaction://media"/>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20"/>
          <a:stretch>
            <a:fillRect/>
          </a:stretch>
        </p:blipFill>
        <p:spPr>
          <a:xfrm>
            <a:off x="11485563" y="6154738"/>
            <a:ext cx="487362" cy="487362"/>
          </a:xfrm>
          <a:prstGeom prst="rect">
            <a:avLst/>
          </a:prstGeom>
        </p:spPr>
      </p:pic>
      <p:sp>
        <p:nvSpPr>
          <p:cNvPr id="3" name="Espace réservé du pied de page 2">
            <a:extLst>
              <a:ext uri="{FF2B5EF4-FFF2-40B4-BE49-F238E27FC236}">
                <a16:creationId xmlns:a16="http://schemas.microsoft.com/office/drawing/2014/main" id="{6E6D8228-98AB-4E5C-ADF2-317A18582923}"/>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2995097022"/>
      </p:ext>
    </p:extLst>
  </p:cSld>
  <p:clrMapOvr>
    <a:masterClrMapping/>
  </p:clrMapOvr>
  <mc:AlternateContent xmlns:mc="http://schemas.openxmlformats.org/markup-compatibility/2006" xmlns:p14="http://schemas.microsoft.com/office/powerpoint/2010/main">
    <mc:Choice Requires="p14">
      <p:transition spd="med" p14:dur="700" advTm="31653">
        <p:fade/>
      </p:transition>
    </mc:Choice>
    <mc:Fallback xmlns="">
      <p:transition spd="med" advTm="316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9" grpId="0"/>
      <p:bldP spid="21" grpId="0"/>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a:t>Prisme de révision</a:t>
            </a:r>
          </a:p>
        </p:txBody>
      </p:sp>
      <p:pic>
        <p:nvPicPr>
          <p:cNvPr id="3" name="Audio 2">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AC37500F-ACE9-4457-A54F-FD9B48B3E5A8}"/>
              </a:ext>
            </a:extLst>
          </p:cNvPr>
          <p:cNvSpPr>
            <a:spLocks noGrp="1"/>
          </p:cNvSpPr>
          <p:nvPr>
            <p:ph type="ftr" sz="quarter" idx="11"/>
          </p:nvPr>
        </p:nvSpPr>
        <p:spPr/>
        <p:txBody>
          <a:bodyPr/>
          <a:lstStyle/>
          <a:p>
            <a:pPr rtl="0"/>
            <a:r>
              <a:rPr lang="fr-FR"/>
              <a:t>Chantal LeBel, Cégep Limoilou</a:t>
            </a:r>
            <a:endParaRPr lang="fr-FR" dirty="0"/>
          </a:p>
        </p:txBody>
      </p:sp>
    </p:spTree>
    <p:extLst>
      <p:ext uri="{BB962C8B-B14F-4D97-AF65-F5344CB8AC3E}">
        <p14:creationId xmlns:p14="http://schemas.microsoft.com/office/powerpoint/2010/main" val="1101331673"/>
      </p:ext>
    </p:extLst>
  </p:cSld>
  <p:clrMapOvr>
    <a:masterClrMapping/>
  </p:clrMapOvr>
  <mc:AlternateContent xmlns:mc="http://schemas.openxmlformats.org/markup-compatibility/2006" xmlns:p14="http://schemas.microsoft.com/office/powerpoint/2010/main">
    <mc:Choice Requires="p14">
      <p:transition spd="med" p14:dur="700" advTm="4724">
        <p:fade/>
      </p:transition>
    </mc:Choice>
    <mc:Fallback xmlns="">
      <p:transition spd="med" advTm="4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Prisme de révision</a:t>
            </a:r>
            <a:r>
              <a:rPr lang="fr-CA" baseline="50000" dirty="0"/>
              <a:t>9</a:t>
            </a:r>
          </a:p>
        </p:txBody>
      </p:sp>
      <p:sp>
        <p:nvSpPr>
          <p:cNvPr id="3" name="Espace réservé du contenu 2"/>
          <p:cNvSpPr>
            <a:spLocks noGrp="1"/>
          </p:cNvSpPr>
          <p:nvPr>
            <p:ph idx="1"/>
            <p:custDataLst>
              <p:tags r:id="rId3"/>
            </p:custDataLst>
          </p:nvPr>
        </p:nvSpPr>
        <p:spPr/>
        <p:txBody>
          <a:bodyPr>
            <a:normAutofit/>
          </a:bodyPr>
          <a:lstStyle/>
          <a:p>
            <a:pPr marL="342900" lvl="0" indent="-342900" algn="just">
              <a:lnSpc>
                <a:spcPct val="107000"/>
              </a:lnSpc>
              <a:spcAft>
                <a:spcPts val="0"/>
              </a:spcAft>
              <a:buFont typeface="Wingdings" panose="05000000000000000000" pitchFamily="2" charset="2"/>
              <a:buChar char=""/>
            </a:pPr>
            <a:r>
              <a:rPr lang="fr-CA" sz="1800" dirty="0">
                <a:ea typeface="Calibri" panose="020F0502020204030204" pitchFamily="34" charset="0"/>
                <a:cs typeface="Times New Roman" panose="02020603050405020304" pitchFamily="18" charset="0"/>
              </a:rPr>
              <a:t>Les filtres du prisme de révision surlignent des éléments qui sont soit suspects, soit en accord avec les règles. C’est à vous de décider si ce qui est mis en évidence est à conserver ou à modifier. </a:t>
            </a:r>
          </a:p>
          <a:p>
            <a:pPr marL="342900" lvl="0" indent="-342900" algn="just">
              <a:lnSpc>
                <a:spcPct val="107000"/>
              </a:lnSpc>
              <a:buFont typeface="Wingdings" panose="05000000000000000000" pitchFamily="2" charset="2"/>
              <a:buChar char=""/>
            </a:pPr>
            <a:r>
              <a:rPr lang="fr-CA" sz="1800" dirty="0">
                <a:ea typeface="Calibri" panose="020F0502020204030204" pitchFamily="34" charset="0"/>
                <a:cs typeface="Times New Roman" panose="02020603050405020304" pitchFamily="18" charset="0"/>
              </a:rPr>
              <a:t>Chaque filtre est associé à un article présent dans les guides. Cliquez sur le titre orangé pour y accéder.</a:t>
            </a:r>
          </a:p>
          <a:p>
            <a:pPr marL="285750" indent="-285750" algn="just">
              <a:lnSpc>
                <a:spcPct val="115000"/>
              </a:lnSpc>
              <a:spcAft>
                <a:spcPts val="1000"/>
              </a:spcAft>
              <a:buFont typeface="Wingdings" panose="05000000000000000000" pitchFamily="2" charset="2"/>
              <a:buChar char="Ø"/>
            </a:pPr>
            <a:r>
              <a:rPr lang="fr-CA" sz="1800" dirty="0">
                <a:ea typeface="Calibri" panose="020F0502020204030204" pitchFamily="34" charset="0"/>
                <a:cs typeface="Times New Roman" panose="02020603050405020304" pitchFamily="18" charset="0"/>
              </a:rPr>
              <a:t>Le prisme de révision scrute le texte sous quatre grands angles linguistiques, ce qui donne quatre filtres.</a:t>
            </a:r>
          </a:p>
          <a:p>
            <a:endParaRPr lang="fr-CA" dirty="0"/>
          </a:p>
        </p:txBody>
      </p:sp>
      <p:sp>
        <p:nvSpPr>
          <p:cNvPr id="4" name="Espace réservé du pied de page 3"/>
          <p:cNvSpPr>
            <a:spLocks noGrp="1"/>
          </p:cNvSpPr>
          <p:nvPr>
            <p:ph type="ftr" sz="quarter" idx="11"/>
            <p:custDataLst>
              <p:tags r:id="rId4"/>
            </p:custDataLst>
          </p:nvPr>
        </p:nvSpPr>
        <p:spPr/>
        <p:txBody>
          <a:bodyPr/>
          <a:lstStyle/>
          <a:p>
            <a:pPr rtl="0"/>
            <a:r>
              <a:rPr lang="fr-CA" i="1" baseline="50000"/>
              <a:t>Chantal LeBel, Cégep Limoilou</a:t>
            </a:r>
            <a:endParaRPr lang="fr-FR" dirty="0"/>
          </a:p>
        </p:txBody>
      </p:sp>
      <p:pic>
        <p:nvPicPr>
          <p:cNvPr id="5" name="Image 4"/>
          <p:cNvPicPr/>
          <p:nvPr>
            <p:custDataLst>
              <p:tags r:id="rId5"/>
            </p:custDataLst>
          </p:nvPr>
        </p:nvPicPr>
        <p:blipFill rotWithShape="1">
          <a:blip r:embed="rId11"/>
          <a:srcRect t="23780" r="87841" b="60368"/>
          <a:stretch/>
        </p:blipFill>
        <p:spPr bwMode="auto">
          <a:xfrm>
            <a:off x="5086300" y="4293096"/>
            <a:ext cx="1944216" cy="1512168"/>
          </a:xfrm>
          <a:prstGeom prst="rect">
            <a:avLst/>
          </a:prstGeom>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2"/>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35922146"/>
      </p:ext>
    </p:extLst>
  </p:cSld>
  <p:clrMapOvr>
    <a:masterClrMapping/>
  </p:clrMapOvr>
  <mc:AlternateContent xmlns:mc="http://schemas.openxmlformats.org/markup-compatibility/2006" xmlns:p14="http://schemas.microsoft.com/office/powerpoint/2010/main">
    <mc:Choice Requires="p14">
      <p:transition spd="med" p14:dur="700" advTm="44440">
        <p:fade/>
      </p:transition>
    </mc:Choice>
    <mc:Fallback xmlns="">
      <p:transition spd="med" advTm="44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621804" y="764704"/>
            <a:ext cx="10513168" cy="2068130"/>
          </a:xfrm>
          <a:prstGeom prst="rect">
            <a:avLst/>
          </a:prstGeom>
        </p:spPr>
        <p:txBody>
          <a:bodyPr wrap="square">
            <a:spAutoFit/>
          </a:bodyPr>
          <a:lstStyle/>
          <a:p>
            <a:pPr lvl="0" algn="just">
              <a:lnSpc>
                <a:spcPct val="107000"/>
              </a:lnSpc>
              <a:spcAft>
                <a:spcPts val="0"/>
              </a:spcAft>
            </a:pPr>
            <a:r>
              <a:rPr lang="fr-CA" sz="2400" b="1" dirty="0">
                <a:ea typeface="Calibri" panose="020F0502020204030204" pitchFamily="34" charset="0"/>
                <a:cs typeface="Times New Roman" panose="02020603050405020304" pitchFamily="18" charset="0"/>
              </a:rPr>
              <a:t>La pragmatique </a:t>
            </a:r>
            <a:endParaRPr lang="fr-CA" sz="2400" dirty="0">
              <a:ea typeface="Calibri" panose="020F0502020204030204" pitchFamily="34" charset="0"/>
              <a:cs typeface="Times New Roman" panose="02020603050405020304" pitchFamily="18" charset="0"/>
            </a:endParaRPr>
          </a:p>
          <a:p>
            <a:pPr lvl="0" algn="just">
              <a:lnSpc>
                <a:spcPct val="107000"/>
              </a:lnSpc>
              <a:spcAft>
                <a:spcPts val="0"/>
              </a:spcAft>
            </a:pPr>
            <a:endParaRPr lang="fr-CA" sz="2400" dirty="0">
              <a:ea typeface="Calibri" panose="020F0502020204030204" pitchFamily="34" charset="0"/>
              <a:cs typeface="Times New Roman" panose="02020603050405020304" pitchFamily="18" charset="0"/>
            </a:endParaRPr>
          </a:p>
          <a:p>
            <a:pPr lvl="0" algn="just">
              <a:lnSpc>
                <a:spcPct val="107000"/>
              </a:lnSpc>
              <a:spcAft>
                <a:spcPts val="0"/>
              </a:spcAft>
            </a:pPr>
            <a:r>
              <a:rPr lang="fr-CA" dirty="0">
                <a:ea typeface="Calibri" panose="020F0502020204030204" pitchFamily="34" charset="0"/>
                <a:cs typeface="Times New Roman" panose="02020603050405020304" pitchFamily="18" charset="0"/>
              </a:rPr>
              <a:t>Elle définit la relation entre la langue, le discours et la réalité du monde. Ses filtres permettent de signaler dans votre texte les éléments du discours qui font référence à de l’information extratextuelle.</a:t>
            </a:r>
          </a:p>
          <a:p>
            <a:pPr lvl="0" algn="just">
              <a:lnSpc>
                <a:spcPct val="107000"/>
              </a:lnSpc>
              <a:spcAft>
                <a:spcPts val="0"/>
              </a:spcAft>
            </a:pPr>
            <a:endParaRPr lang="fr-CA" dirty="0">
              <a:ea typeface="Calibri" panose="020F0502020204030204" pitchFamily="34" charset="0"/>
              <a:cs typeface="Times New Roman" panose="02020603050405020304" pitchFamily="18" charset="0"/>
            </a:endParaRPr>
          </a:p>
          <a:p>
            <a:pPr marL="899160" algn="just">
              <a:lnSpc>
                <a:spcPct val="107000"/>
              </a:lnSpc>
              <a:spcAft>
                <a:spcPts val="800"/>
              </a:spcAft>
            </a:pPr>
            <a:r>
              <a:rPr lang="fr-CA" dirty="0">
                <a:ea typeface="Calibri" panose="020F0502020204030204" pitchFamily="34" charset="0"/>
                <a:cs typeface="Times New Roman" panose="02020603050405020304" pitchFamily="18" charset="0"/>
              </a:rPr>
              <a:t> </a:t>
            </a:r>
          </a:p>
        </p:txBody>
      </p:sp>
      <p:sp>
        <p:nvSpPr>
          <p:cNvPr id="6" name="Rectangle 5"/>
          <p:cNvSpPr/>
          <p:nvPr>
            <p:custDataLst>
              <p:tags r:id="rId3"/>
            </p:custDataLst>
          </p:nvPr>
        </p:nvSpPr>
        <p:spPr>
          <a:xfrm>
            <a:off x="549796" y="2492896"/>
            <a:ext cx="4439164" cy="388696"/>
          </a:xfrm>
          <a:prstGeom prst="rect">
            <a:avLst/>
          </a:prstGeom>
        </p:spPr>
        <p:txBody>
          <a:bodyPr wrap="non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Qui</a:t>
            </a:r>
            <a:r>
              <a:rPr lang="fr-CA" dirty="0">
                <a:ea typeface="Calibri" panose="020F0502020204030204" pitchFamily="34" charset="0"/>
                <a:cs typeface="Times New Roman" panose="02020603050405020304" pitchFamily="18" charset="0"/>
              </a:rPr>
              <a:t> : permet de cibler les acteurs du texte.</a:t>
            </a:r>
          </a:p>
        </p:txBody>
      </p:sp>
      <p:sp>
        <p:nvSpPr>
          <p:cNvPr id="7" name="Rectangle 6"/>
          <p:cNvSpPr/>
          <p:nvPr>
            <p:custDataLst>
              <p:tags r:id="rId4"/>
            </p:custDataLst>
          </p:nvPr>
        </p:nvSpPr>
        <p:spPr>
          <a:xfrm>
            <a:off x="549796" y="2852936"/>
            <a:ext cx="8591028" cy="388696"/>
          </a:xfrm>
          <a:prstGeom prst="rect">
            <a:avLst/>
          </a:prstGeom>
        </p:spPr>
        <p:txBody>
          <a:bodyPr wrap="squar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Combien</a:t>
            </a:r>
            <a:r>
              <a:rPr lang="fr-CA" dirty="0">
                <a:ea typeface="Calibri" panose="020F0502020204030204" pitchFamily="34" charset="0"/>
                <a:cs typeface="Times New Roman" panose="02020603050405020304" pitchFamily="18" charset="0"/>
              </a:rPr>
              <a:t> : permet de prendre connaissance des sommes et des quantités présentes.</a:t>
            </a:r>
          </a:p>
        </p:txBody>
      </p:sp>
      <p:sp>
        <p:nvSpPr>
          <p:cNvPr id="8" name="Rectangle 7"/>
          <p:cNvSpPr/>
          <p:nvPr>
            <p:custDataLst>
              <p:tags r:id="rId5"/>
            </p:custDataLst>
          </p:nvPr>
        </p:nvSpPr>
        <p:spPr>
          <a:xfrm>
            <a:off x="549796" y="3212976"/>
            <a:ext cx="8230988" cy="388696"/>
          </a:xfrm>
          <a:prstGeom prst="rect">
            <a:avLst/>
          </a:prstGeom>
        </p:spPr>
        <p:txBody>
          <a:bodyPr wrap="squar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Quand : </a:t>
            </a:r>
            <a:r>
              <a:rPr lang="fr-CA" dirty="0">
                <a:ea typeface="Calibri" panose="020F0502020204030204" pitchFamily="34" charset="0"/>
                <a:cs typeface="Times New Roman" panose="02020603050405020304" pitchFamily="18" charset="0"/>
              </a:rPr>
              <a:t>permet de cibler les dates, les moments et l’ordre chronologique.</a:t>
            </a:r>
          </a:p>
        </p:txBody>
      </p:sp>
      <p:sp>
        <p:nvSpPr>
          <p:cNvPr id="9" name="Rectangle 8"/>
          <p:cNvSpPr/>
          <p:nvPr>
            <p:custDataLst>
              <p:tags r:id="rId6"/>
            </p:custDataLst>
          </p:nvPr>
        </p:nvSpPr>
        <p:spPr>
          <a:xfrm>
            <a:off x="549796" y="3573016"/>
            <a:ext cx="4290918" cy="388696"/>
          </a:xfrm>
          <a:prstGeom prst="rect">
            <a:avLst/>
          </a:prstGeom>
        </p:spPr>
        <p:txBody>
          <a:bodyPr wrap="non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Où</a:t>
            </a:r>
            <a:r>
              <a:rPr lang="fr-CA" dirty="0">
                <a:ea typeface="Calibri" panose="020F0502020204030204" pitchFamily="34" charset="0"/>
                <a:cs typeface="Times New Roman" panose="02020603050405020304" pitchFamily="18" charset="0"/>
              </a:rPr>
              <a:t> : permet de cibler les lieux de l’action.</a:t>
            </a:r>
          </a:p>
        </p:txBody>
      </p:sp>
      <p:sp>
        <p:nvSpPr>
          <p:cNvPr id="10" name="Rectangle 9"/>
          <p:cNvSpPr/>
          <p:nvPr>
            <p:custDataLst>
              <p:tags r:id="rId7"/>
            </p:custDataLst>
          </p:nvPr>
        </p:nvSpPr>
        <p:spPr>
          <a:xfrm>
            <a:off x="549796" y="3933056"/>
            <a:ext cx="5515292" cy="388696"/>
          </a:xfrm>
          <a:prstGeom prst="rect">
            <a:avLst/>
          </a:prstGeom>
        </p:spPr>
        <p:txBody>
          <a:bodyPr wrap="non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Locuteurs</a:t>
            </a:r>
            <a:r>
              <a:rPr lang="fr-CA" dirty="0">
                <a:ea typeface="Calibri" panose="020F0502020204030204" pitchFamily="34" charset="0"/>
                <a:cs typeface="Times New Roman" panose="02020603050405020304" pitchFamily="18" charset="0"/>
              </a:rPr>
              <a:t> : permet de cibler les pronoms personnels.</a:t>
            </a:r>
          </a:p>
        </p:txBody>
      </p:sp>
      <p:sp>
        <p:nvSpPr>
          <p:cNvPr id="11" name="Rectangle 10"/>
          <p:cNvSpPr/>
          <p:nvPr>
            <p:custDataLst>
              <p:tags r:id="rId8"/>
            </p:custDataLst>
          </p:nvPr>
        </p:nvSpPr>
        <p:spPr>
          <a:xfrm>
            <a:off x="549796" y="4293096"/>
            <a:ext cx="7056784" cy="685059"/>
          </a:xfrm>
          <a:prstGeom prst="rect">
            <a:avLst/>
          </a:prstGeom>
        </p:spPr>
        <p:txBody>
          <a:bodyPr wrap="square">
            <a:spAutoFit/>
          </a:bodyPr>
          <a:lstStyle/>
          <a:p>
            <a:pPr lvl="0" algn="just">
              <a:lnSpc>
                <a:spcPct val="107000"/>
              </a:lnSpc>
              <a:spcAft>
                <a:spcPts val="0"/>
              </a:spcAft>
            </a:pPr>
            <a:r>
              <a:rPr lang="fr-CA" b="1" dirty="0">
                <a:ea typeface="Calibri" panose="020F0502020204030204" pitchFamily="34" charset="0"/>
                <a:cs typeface="Times New Roman" panose="02020603050405020304" pitchFamily="18" charset="0"/>
              </a:rPr>
              <a:t>Références internes</a:t>
            </a:r>
            <a:r>
              <a:rPr lang="fr-CA" dirty="0">
                <a:ea typeface="Calibri" panose="020F0502020204030204" pitchFamily="34" charset="0"/>
                <a:cs typeface="Times New Roman" panose="02020603050405020304" pitchFamily="18" charset="0"/>
              </a:rPr>
              <a:t> : permet de vérifier si l’utilisation des pronoms et des déterminants est adéquate.</a:t>
            </a:r>
          </a:p>
        </p:txBody>
      </p:sp>
      <p:pic>
        <p:nvPicPr>
          <p:cNvPr id="12" name="Image 11"/>
          <p:cNvPicPr/>
          <p:nvPr>
            <p:custDataLst>
              <p:tags r:id="rId9"/>
            </p:custDataLst>
          </p:nvPr>
        </p:nvPicPr>
        <p:blipFill rotWithShape="1">
          <a:blip r:embed="rId14"/>
          <a:srcRect t="13513" r="88122" b="56585"/>
          <a:stretch/>
        </p:blipFill>
        <p:spPr bwMode="auto">
          <a:xfrm>
            <a:off x="9118748" y="2924944"/>
            <a:ext cx="2160240" cy="3096344"/>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11"/>
            <p:custDataLst>
              <p:tags r:id="rId12"/>
            </p:custDataLst>
            <p:extLst>
              <p:ext uri="{DAA4B4D4-6D71-4841-9C94-3DE7FCFB9230}">
                <p14:media xmlns:p14="http://schemas.microsoft.com/office/powerpoint/2010/main" r:embed="rId10"/>
              </p:ext>
            </p:extLst>
          </p:nvPr>
        </p:nvPicPr>
        <p:blipFill>
          <a:blip r:embed="rId15"/>
          <a:stretch>
            <a:fillRect/>
          </a:stretch>
        </p:blipFill>
        <p:spPr>
          <a:xfrm>
            <a:off x="11485563" y="6154738"/>
            <a:ext cx="487362" cy="487362"/>
          </a:xfrm>
          <a:prstGeom prst="rect">
            <a:avLst/>
          </a:prstGeom>
        </p:spPr>
      </p:pic>
      <p:sp>
        <p:nvSpPr>
          <p:cNvPr id="4" name="Espace réservé du pied de page 3">
            <a:extLst>
              <a:ext uri="{FF2B5EF4-FFF2-40B4-BE49-F238E27FC236}">
                <a16:creationId xmlns:a16="http://schemas.microsoft.com/office/drawing/2014/main" id="{1405CE5E-8B13-4133-9D3E-A65FABCBF4B0}"/>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1125163350"/>
      </p:ext>
    </p:extLst>
  </p:cSld>
  <p:clrMapOvr>
    <a:masterClrMapping/>
  </p:clrMapOvr>
  <mc:AlternateContent xmlns:mc="http://schemas.openxmlformats.org/markup-compatibility/2006" xmlns:p14="http://schemas.microsoft.com/office/powerpoint/2010/main">
    <mc:Choice Requires="p14">
      <p:transition spd="med" p14:dur="700" advTm="55694">
        <p:fade/>
      </p:transition>
    </mc:Choice>
    <mc:Fallback xmlns="">
      <p:transition spd="med" advTm="556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3"/>
                </p:tgtEl>
              </p:cMediaNode>
            </p:audio>
          </p:childTnLst>
        </p:cTn>
      </p:par>
    </p:tnLst>
    <p:bldLst>
      <p:bldP spid="2" grpId="0"/>
      <p:bldP spid="6" grpId="0"/>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1197868" y="1052736"/>
            <a:ext cx="9721080" cy="2058769"/>
          </a:xfrm>
          <a:prstGeom prst="rect">
            <a:avLst/>
          </a:prstGeom>
        </p:spPr>
        <p:txBody>
          <a:bodyPr wrap="square">
            <a:spAutoFit/>
          </a:bodyPr>
          <a:lstStyle/>
          <a:p>
            <a:pPr lvl="0" algn="just">
              <a:lnSpc>
                <a:spcPct val="107000"/>
              </a:lnSpc>
              <a:spcAft>
                <a:spcPts val="0"/>
              </a:spcAft>
            </a:pPr>
            <a:r>
              <a:rPr lang="fr-CA" sz="2400" b="1" dirty="0">
                <a:ea typeface="Calibri" panose="020F0502020204030204" pitchFamily="34" charset="0"/>
                <a:cs typeface="Times New Roman" panose="02020603050405020304" pitchFamily="18" charset="0"/>
              </a:rPr>
              <a:t>La sémantique</a:t>
            </a:r>
            <a:r>
              <a:rPr lang="fr-CA" b="1" dirty="0">
                <a:ea typeface="Calibri" panose="020F0502020204030204" pitchFamily="34" charset="0"/>
                <a:cs typeface="Times New Roman" panose="02020603050405020304" pitchFamily="18" charset="0"/>
              </a:rPr>
              <a:t> </a:t>
            </a:r>
            <a:endParaRPr lang="fr-CA" dirty="0">
              <a:ea typeface="Calibri" panose="020F0502020204030204" pitchFamily="34" charset="0"/>
              <a:cs typeface="Times New Roman" panose="02020603050405020304" pitchFamily="18" charset="0"/>
            </a:endParaRPr>
          </a:p>
          <a:p>
            <a:pPr marL="457200" algn="just">
              <a:lnSpc>
                <a:spcPct val="107000"/>
              </a:lnSpc>
              <a:spcAft>
                <a:spcPts val="800"/>
              </a:spcAft>
            </a:pPr>
            <a:endParaRPr lang="fr-CA" dirty="0">
              <a:solidFill>
                <a:srgbClr val="000000"/>
              </a:solidFill>
              <a:ea typeface="Calibri" panose="020F0502020204030204" pitchFamily="34" charset="0"/>
              <a:cs typeface="Times New Roman" panose="02020603050405020304" pitchFamily="18" charset="0"/>
            </a:endParaRPr>
          </a:p>
          <a:p>
            <a:pPr marL="457200" algn="just">
              <a:lnSpc>
                <a:spcPct val="107000"/>
              </a:lnSpc>
              <a:spcAft>
                <a:spcPts val="800"/>
              </a:spcAft>
            </a:pPr>
            <a:r>
              <a:rPr lang="fr-CA" dirty="0">
                <a:solidFill>
                  <a:srgbClr val="000000"/>
                </a:solidFill>
                <a:ea typeface="Calibri" panose="020F0502020204030204" pitchFamily="34" charset="0"/>
                <a:cs typeface="Times New Roman" panose="02020603050405020304" pitchFamily="18" charset="0"/>
              </a:rPr>
              <a:t>Lors de la rédaction d’un texte, l’auteur doit porter attention au choix des mots employés. Selon la nature de l’écrit (rapport de laboratoire, mémoire de maitrise, publicité, texte littéraire, etc.), certaines contraintes s’appliquent quant au choix des mots. </a:t>
            </a:r>
            <a:r>
              <a:rPr lang="fr-CA" dirty="0">
                <a:solidFill>
                  <a:schemeClr val="tx2"/>
                </a:solidFill>
                <a:ea typeface="Calibri" panose="020F0502020204030204" pitchFamily="34" charset="0"/>
                <a:cs typeface="Times New Roman" panose="02020603050405020304" pitchFamily="18" charset="0"/>
              </a:rPr>
              <a:t>Ce filtre signale les mots qui, selon leur sens, sont </a:t>
            </a:r>
            <a:r>
              <a:rPr lang="fr-CA" b="1" dirty="0">
                <a:solidFill>
                  <a:schemeClr val="tx2"/>
                </a:solidFill>
                <a:ea typeface="Calibri" panose="020F0502020204030204" pitchFamily="34" charset="0"/>
                <a:cs typeface="Times New Roman" panose="02020603050405020304" pitchFamily="18" charset="0"/>
              </a:rPr>
              <a:t>Faibles, Forts, Positifs et Négatifs</a:t>
            </a:r>
            <a:r>
              <a:rPr lang="fr-CA" dirty="0">
                <a:solidFill>
                  <a:schemeClr val="tx2"/>
                </a:solidFill>
                <a:ea typeface="Calibri" panose="020F0502020204030204" pitchFamily="34" charset="0"/>
                <a:cs typeface="Times New Roman" panose="02020603050405020304" pitchFamily="18" charset="0"/>
              </a:rPr>
              <a:t>.</a:t>
            </a:r>
          </a:p>
        </p:txBody>
      </p:sp>
      <p:pic>
        <p:nvPicPr>
          <p:cNvPr id="3" name="Image 2"/>
          <p:cNvPicPr/>
          <p:nvPr>
            <p:custDataLst>
              <p:tags r:id="rId3"/>
            </p:custDataLst>
          </p:nvPr>
        </p:nvPicPr>
        <p:blipFill rotWithShape="1">
          <a:blip r:embed="rId8"/>
          <a:srcRect l="-236" t="13453" r="88288" b="52582"/>
          <a:stretch/>
        </p:blipFill>
        <p:spPr bwMode="auto">
          <a:xfrm>
            <a:off x="4222204" y="3212976"/>
            <a:ext cx="2084327" cy="2933299"/>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85563" y="6154738"/>
            <a:ext cx="487362" cy="487362"/>
          </a:xfrm>
          <a:prstGeom prst="rect">
            <a:avLst/>
          </a:prstGeom>
        </p:spPr>
      </p:pic>
      <p:sp>
        <p:nvSpPr>
          <p:cNvPr id="5" name="Espace réservé du pied de page 4">
            <a:extLst>
              <a:ext uri="{FF2B5EF4-FFF2-40B4-BE49-F238E27FC236}">
                <a16:creationId xmlns:a16="http://schemas.microsoft.com/office/drawing/2014/main" id="{1B36A6EB-B08D-4826-A036-C7134A0F5448}"/>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092090635"/>
      </p:ext>
    </p:extLst>
  </p:cSld>
  <p:clrMapOvr>
    <a:masterClrMapping/>
  </p:clrMapOvr>
  <mc:AlternateContent xmlns:mc="http://schemas.openxmlformats.org/markup-compatibility/2006" xmlns:p14="http://schemas.microsoft.com/office/powerpoint/2010/main">
    <mc:Choice Requires="p14">
      <p:transition spd="med" p14:dur="700" advTm="39475">
        <p:fade/>
      </p:transition>
    </mc:Choice>
    <mc:Fallback xmlns="">
      <p:transition spd="med" advTm="394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909836" y="1052736"/>
            <a:ext cx="9361040" cy="2265685"/>
          </a:xfrm>
          <a:prstGeom prst="rect">
            <a:avLst/>
          </a:prstGeom>
        </p:spPr>
        <p:txBody>
          <a:bodyPr wrap="square">
            <a:spAutoFit/>
          </a:bodyPr>
          <a:lstStyle/>
          <a:p>
            <a:pPr lvl="0" algn="just">
              <a:lnSpc>
                <a:spcPct val="107000"/>
              </a:lnSpc>
              <a:spcAft>
                <a:spcPts val="0"/>
              </a:spcAft>
            </a:pPr>
            <a:r>
              <a:rPr lang="fr-CA" sz="2400" b="1" dirty="0">
                <a:ea typeface="Calibri" panose="020F0502020204030204" pitchFamily="34" charset="0"/>
                <a:cs typeface="Times New Roman" panose="02020603050405020304" pitchFamily="18" charset="0"/>
              </a:rPr>
              <a:t>Le lexique </a:t>
            </a:r>
          </a:p>
          <a:p>
            <a:pPr lvl="0" algn="just">
              <a:lnSpc>
                <a:spcPct val="107000"/>
              </a:lnSpc>
              <a:spcAft>
                <a:spcPts val="0"/>
              </a:spcAft>
            </a:pPr>
            <a:endParaRPr lang="fr-CA" dirty="0">
              <a:ea typeface="Calibri" panose="020F0502020204030204" pitchFamily="34" charset="0"/>
              <a:cs typeface="Times New Roman" panose="02020603050405020304" pitchFamily="18" charset="0"/>
            </a:endParaRPr>
          </a:p>
          <a:p>
            <a:pPr marL="457200" algn="just">
              <a:lnSpc>
                <a:spcPct val="107000"/>
              </a:lnSpc>
              <a:spcAft>
                <a:spcPts val="0"/>
              </a:spcAft>
            </a:pPr>
            <a:r>
              <a:rPr lang="fr-CA" dirty="0">
                <a:ea typeface="Calibri" panose="020F0502020204030204" pitchFamily="34" charset="0"/>
                <a:cs typeface="Times New Roman" panose="02020603050405020304" pitchFamily="18" charset="0"/>
              </a:rPr>
              <a:t>Dans un texte, le lexique est idéalement précis et varié. Les mots sont choisis en fonction du type de texte et des lecteurs. Ce filtre sert à mettre en lumière certains mots de votre texte en vue d’une possible reformulation : </a:t>
            </a:r>
            <a:r>
              <a:rPr lang="fr-CA" b="1" dirty="0">
                <a:ea typeface="Calibri" panose="020F0502020204030204" pitchFamily="34" charset="0"/>
                <a:cs typeface="Times New Roman" panose="02020603050405020304" pitchFamily="18" charset="0"/>
              </a:rPr>
              <a:t>Mots rares, Mots inconnus </a:t>
            </a:r>
            <a:r>
              <a:rPr lang="fr-CA" dirty="0">
                <a:ea typeface="Calibri" panose="020F0502020204030204" pitchFamily="34" charset="0"/>
                <a:cs typeface="Times New Roman" panose="02020603050405020304" pitchFamily="18" charset="0"/>
              </a:rPr>
              <a:t>et</a:t>
            </a:r>
            <a:r>
              <a:rPr lang="fr-CA" i="1" dirty="0">
                <a:ea typeface="Calibri" panose="020F0502020204030204" pitchFamily="34" charset="0"/>
                <a:cs typeface="Times New Roman" panose="02020603050405020304" pitchFamily="18" charset="0"/>
              </a:rPr>
              <a:t> </a:t>
            </a:r>
            <a:r>
              <a:rPr lang="fr-CA" b="1" dirty="0">
                <a:ea typeface="Calibri" panose="020F0502020204030204" pitchFamily="34" charset="0"/>
                <a:cs typeface="Times New Roman" panose="02020603050405020304" pitchFamily="18" charset="0"/>
              </a:rPr>
              <a:t>Abréviations</a:t>
            </a:r>
            <a:r>
              <a:rPr lang="fr-CA" i="1" dirty="0">
                <a:ea typeface="Calibri" panose="020F0502020204030204" pitchFamily="34" charset="0"/>
                <a:cs typeface="Times New Roman" panose="02020603050405020304" pitchFamily="18" charset="0"/>
              </a:rPr>
              <a:t>.</a:t>
            </a:r>
            <a:endParaRPr lang="fr-CA" dirty="0">
              <a:ea typeface="Calibri" panose="020F0502020204030204" pitchFamily="34" charset="0"/>
              <a:cs typeface="Times New Roman" panose="02020603050405020304" pitchFamily="18" charset="0"/>
            </a:endParaRPr>
          </a:p>
          <a:p>
            <a:pPr marL="457200" algn="just">
              <a:lnSpc>
                <a:spcPct val="107000"/>
              </a:lnSpc>
              <a:spcAft>
                <a:spcPts val="0"/>
              </a:spcAft>
            </a:pPr>
            <a:r>
              <a:rPr lang="fr-CA" dirty="0">
                <a:latin typeface="Arial" panose="020B0604020202020204" pitchFamily="34" charset="0"/>
                <a:ea typeface="Calibri" panose="020F0502020204030204" pitchFamily="34" charset="0"/>
                <a:cs typeface="Times New Roman" panose="02020603050405020304" pitchFamily="18" charset="0"/>
              </a:rPr>
              <a:t> </a:t>
            </a:r>
            <a:endParaRPr lang="fr-C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p:nvPr>
            <p:custDataLst>
              <p:tags r:id="rId3"/>
            </p:custDataLst>
          </p:nvPr>
        </p:nvPicPr>
        <p:blipFill rotWithShape="1">
          <a:blip r:embed="rId8"/>
          <a:srcRect t="13599" r="88060" b="57531"/>
          <a:stretch/>
        </p:blipFill>
        <p:spPr bwMode="auto">
          <a:xfrm>
            <a:off x="5014292" y="2924944"/>
            <a:ext cx="2088232" cy="3024336"/>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85563" y="6154738"/>
            <a:ext cx="487362" cy="487362"/>
          </a:xfrm>
          <a:prstGeom prst="rect">
            <a:avLst/>
          </a:prstGeom>
        </p:spPr>
      </p:pic>
      <p:sp>
        <p:nvSpPr>
          <p:cNvPr id="5" name="Espace réservé du pied de page 4">
            <a:extLst>
              <a:ext uri="{FF2B5EF4-FFF2-40B4-BE49-F238E27FC236}">
                <a16:creationId xmlns:a16="http://schemas.microsoft.com/office/drawing/2014/main" id="{27E7D86A-A2D4-4FD1-9FD8-A90B84B125EA}"/>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635760994"/>
      </p:ext>
    </p:extLst>
  </p:cSld>
  <p:clrMapOvr>
    <a:masterClrMapping/>
  </p:clrMapOvr>
  <mc:AlternateContent xmlns:mc="http://schemas.openxmlformats.org/markup-compatibility/2006" xmlns:p14="http://schemas.microsoft.com/office/powerpoint/2010/main">
    <mc:Choice Requires="p14">
      <p:transition spd="med" p14:dur="700" advTm="28350">
        <p:fade/>
      </p:transition>
    </mc:Choice>
    <mc:Fallback xmlns="">
      <p:transition spd="med" advTm="28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837828" y="980728"/>
            <a:ext cx="9721080" cy="1363450"/>
          </a:xfrm>
          <a:prstGeom prst="rect">
            <a:avLst/>
          </a:prstGeom>
        </p:spPr>
        <p:txBody>
          <a:bodyPr wrap="square">
            <a:spAutoFit/>
          </a:bodyPr>
          <a:lstStyle/>
          <a:p>
            <a:pPr lvl="0" algn="just">
              <a:lnSpc>
                <a:spcPct val="107000"/>
              </a:lnSpc>
              <a:spcAft>
                <a:spcPts val="0"/>
              </a:spcAft>
            </a:pPr>
            <a:r>
              <a:rPr lang="fr-CA" sz="2400" b="1" dirty="0">
                <a:latin typeface="+mj-lt"/>
                <a:ea typeface="Calibri" panose="020F0502020204030204" pitchFamily="34" charset="0"/>
                <a:cs typeface="Times New Roman" panose="02020603050405020304" pitchFamily="18" charset="0"/>
              </a:rPr>
              <a:t>La logique</a:t>
            </a:r>
          </a:p>
          <a:p>
            <a:pPr lvl="0" algn="just">
              <a:lnSpc>
                <a:spcPct val="107000"/>
              </a:lnSpc>
              <a:spcAft>
                <a:spcPts val="0"/>
              </a:spcAft>
            </a:pPr>
            <a:endParaRPr lang="fr-CA" dirty="0">
              <a:ea typeface="Calibri" panose="020F0502020204030204" pitchFamily="34" charset="0"/>
              <a:cs typeface="Times New Roman" panose="02020603050405020304" pitchFamily="18" charset="0"/>
            </a:endParaRPr>
          </a:p>
          <a:p>
            <a:pPr marL="457200" algn="just">
              <a:lnSpc>
                <a:spcPct val="107000"/>
              </a:lnSpc>
              <a:spcAft>
                <a:spcPts val="800"/>
              </a:spcAft>
            </a:pPr>
            <a:r>
              <a:rPr lang="fr-CA" dirty="0">
                <a:ea typeface="Calibri" panose="020F0502020204030204" pitchFamily="34" charset="0"/>
                <a:cs typeface="Times New Roman" panose="02020603050405020304" pitchFamily="18" charset="0"/>
              </a:rPr>
              <a:t>Ce filtre illustre les éléments qui construisent la cohérence du discours à l’aide des : </a:t>
            </a:r>
            <a:r>
              <a:rPr lang="fr-CA" b="1" dirty="0">
                <a:ea typeface="Calibri" panose="020F0502020204030204" pitchFamily="34" charset="0"/>
                <a:cs typeface="Times New Roman" panose="02020603050405020304" pitchFamily="18" charset="0"/>
              </a:rPr>
              <a:t>Charnières, Entre guillemets, Incises </a:t>
            </a:r>
            <a:r>
              <a:rPr lang="fr-CA" dirty="0">
                <a:ea typeface="Calibri" panose="020F0502020204030204" pitchFamily="34" charset="0"/>
                <a:cs typeface="Times New Roman" panose="02020603050405020304" pitchFamily="18" charset="0"/>
              </a:rPr>
              <a:t>et </a:t>
            </a:r>
            <a:r>
              <a:rPr lang="fr-CA" b="1" dirty="0">
                <a:ea typeface="Calibri" panose="020F0502020204030204" pitchFamily="34" charset="0"/>
                <a:cs typeface="Times New Roman" panose="02020603050405020304" pitchFamily="18" charset="0"/>
              </a:rPr>
              <a:t>Négatives</a:t>
            </a:r>
            <a:r>
              <a:rPr lang="fr-CA" dirty="0">
                <a:ea typeface="Calibri" panose="020F0502020204030204" pitchFamily="34" charset="0"/>
                <a:cs typeface="Times New Roman" panose="02020603050405020304" pitchFamily="18" charset="0"/>
              </a:rPr>
              <a:t>.</a:t>
            </a:r>
          </a:p>
        </p:txBody>
      </p:sp>
      <p:pic>
        <p:nvPicPr>
          <p:cNvPr id="3" name="Image 2"/>
          <p:cNvPicPr/>
          <p:nvPr>
            <p:custDataLst>
              <p:tags r:id="rId3"/>
            </p:custDataLst>
          </p:nvPr>
        </p:nvPicPr>
        <p:blipFill rotWithShape="1">
          <a:blip r:embed="rId8"/>
          <a:srcRect l="491" t="13681" r="88003" b="63704"/>
          <a:stretch/>
        </p:blipFill>
        <p:spPr bwMode="auto">
          <a:xfrm>
            <a:off x="5158308" y="2708920"/>
            <a:ext cx="2373708" cy="3168352"/>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85563" y="6154738"/>
            <a:ext cx="487362" cy="487362"/>
          </a:xfrm>
          <a:prstGeom prst="rect">
            <a:avLst/>
          </a:prstGeom>
        </p:spPr>
      </p:pic>
      <p:sp>
        <p:nvSpPr>
          <p:cNvPr id="5" name="Espace réservé du pied de page 4">
            <a:extLst>
              <a:ext uri="{FF2B5EF4-FFF2-40B4-BE49-F238E27FC236}">
                <a16:creationId xmlns:a16="http://schemas.microsoft.com/office/drawing/2014/main" id="{ADB810B4-7400-4715-BD3D-8F7B4E2CE486}"/>
              </a:ext>
            </a:extLst>
          </p:cNvPr>
          <p:cNvSpPr>
            <a:spLocks noGrp="1"/>
          </p:cNvSpPr>
          <p:nvPr>
            <p:ph type="ftr" sz="quarter" idx="11"/>
          </p:nvPr>
        </p:nvSpPr>
        <p:spPr/>
        <p:txBody>
          <a:bodyPr/>
          <a:lstStyle/>
          <a:p>
            <a:pPr rtl="0"/>
            <a:r>
              <a:rPr lang="fr-FR"/>
              <a:t>Chantal LeBel, Cégep Limoilou</a:t>
            </a:r>
            <a:endParaRPr lang="fr-FR" dirty="0"/>
          </a:p>
        </p:txBody>
      </p:sp>
    </p:spTree>
    <p:custDataLst>
      <p:tags r:id="rId1"/>
    </p:custDataLst>
    <p:extLst>
      <p:ext uri="{BB962C8B-B14F-4D97-AF65-F5344CB8AC3E}">
        <p14:creationId xmlns:p14="http://schemas.microsoft.com/office/powerpoint/2010/main" val="383447843"/>
      </p:ext>
    </p:extLst>
  </p:cSld>
  <p:clrMapOvr>
    <a:masterClrMapping/>
  </p:clrMapOvr>
  <mc:AlternateContent xmlns:mc="http://schemas.openxmlformats.org/markup-compatibility/2006" xmlns:p14="http://schemas.microsoft.com/office/powerpoint/2010/main">
    <mc:Choice Requires="p14">
      <p:transition spd="med" p14:dur="700" advTm="20689">
        <p:fade/>
      </p:transition>
    </mc:Choice>
    <mc:Fallback xmlns="">
      <p:transition spd="med" advTm="20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TIMING" val="|8.8|2.3"/>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TIMING" val="|0.4|2.8"/>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TIMING" val="|0.5|3"/>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TIMING" val="|0.8"/>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10"/>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1"/>
</p:tagLst>
</file>

<file path=ppt/tags/tag21.xml><?xml version="1.0" encoding="utf-8"?>
<p:tagLst xmlns:a="http://schemas.openxmlformats.org/drawingml/2006/main" xmlns:r="http://schemas.openxmlformats.org/officeDocument/2006/relationships" xmlns:p="http://schemas.openxmlformats.org/presentationml/2006/main">
  <p:tag name="NUM" val="12"/>
</p:tagLst>
</file>

<file path=ppt/tags/tag22.xml><?xml version="1.0" encoding="utf-8"?>
<p:tagLst xmlns:a="http://schemas.openxmlformats.org/drawingml/2006/main" xmlns:r="http://schemas.openxmlformats.org/officeDocument/2006/relationships" xmlns:p="http://schemas.openxmlformats.org/presentationml/2006/main">
  <p:tag name="NUM" val="13"/>
</p:tagLst>
</file>

<file path=ppt/tags/tag23.xml><?xml version="1.0" encoding="utf-8"?>
<p:tagLst xmlns:a="http://schemas.openxmlformats.org/drawingml/2006/main" xmlns:r="http://schemas.openxmlformats.org/officeDocument/2006/relationships" xmlns:p="http://schemas.openxmlformats.org/presentationml/2006/main">
  <p:tag name="NUM" val="14"/>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TIMING" val="|3.7|14.6|9|7.8"/>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TIMING" val="|1.5|16|1.9|4.2|5.5|6.6|4|4.6"/>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TIMING" val="|2.9|1.9|3.2|2.2|3|2.4|3.4"/>
</p:tagLst>
</file>

<file path=ppt/tags/tag40.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TIMING" val="|1.5|30.6"/>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TIMING" val="|1.4|20.2"/>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TIMING" val="|0.9|13.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TIMING" val="|2.4|2.7"/>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TIMING" val="|0.8|2.1|15.9|2.4"/>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TIMING" val="|1|2.7|18.8|1.6"/>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TIMING" val="|1|2.1|6.4|1.5|7.7|1.9"/>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TIMING" val="|8.9|3.1|2.9|3.1"/>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TIMING" val="|0.4|3.1|2.5"/>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TIMING" val="|1|3.5"/>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TIMING" val="|2.1|2.4|1.9|1.4|1.6|2.3|2.6|5.2|6"/>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TIMING" val="|2|1.9|8.5|1.6|8.3|2"/>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TIMING" val="|1|2.3|7.7|1.5|5.9|2.4"/>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TIMING" val="|1.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ivre classique 16: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Office_9533608_TF02801059_TF02801059.potx" id="{37027BF9-95D4-4C1E-9AED-1AA80C4B78BB}" vid="{CB03363F-4536-4EC6-93BB-061B81450F65}"/>
    </a:ext>
  </a:extLst>
</a:theme>
</file>

<file path=ppt/theme/theme2.xml><?xml version="1.0" encoding="utf-8"?>
<a:theme xmlns:a="http://schemas.openxmlformats.org/drawingml/2006/main" name="Thème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hème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D80E12-3BE9-4746-820E-FFB249F467F2}">
  <ds:schemaRef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4873beb7-5857-4685-be1f-d57550cc96cc"/>
    <ds:schemaRef ds:uri="http://www.w3.org/XML/1998/namespace"/>
  </ds:schemaRefs>
</ds:datastoreItem>
</file>

<file path=customXml/itemProps3.xml><?xml version="1.0" encoding="utf-8"?>
<ds:datastoreItem xmlns:ds="http://schemas.openxmlformats.org/officeDocument/2006/customXml" ds:itemID="{8D003AC8-209A-4321-A17C-1B7A206433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Présentation pédagogique sous forme de livre classique (grand écran)</Template>
  <TotalTime>685</TotalTime>
  <Words>575</Words>
  <Application>Microsoft Office PowerPoint</Application>
  <PresentationFormat>Personnalisé</PresentationFormat>
  <Paragraphs>120</Paragraphs>
  <Slides>25</Slides>
  <Notes>5</Notes>
  <HiddenSlides>0</HiddenSlides>
  <MMClips>25</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Calibri</vt:lpstr>
      <vt:lpstr>Constantia</vt:lpstr>
      <vt:lpstr>Times New Roman</vt:lpstr>
      <vt:lpstr>Wingdings</vt:lpstr>
      <vt:lpstr>Livre classique 16:9</vt:lpstr>
      <vt:lpstr>Antidote 9</vt:lpstr>
      <vt:lpstr>Le correcteur et ses prismes</vt:lpstr>
      <vt:lpstr>Le correcteur </vt:lpstr>
      <vt:lpstr>Prisme de révision</vt:lpstr>
      <vt:lpstr>Prisme de révision9</vt:lpstr>
      <vt:lpstr>Présentation PowerPoint</vt:lpstr>
      <vt:lpstr>Présentation PowerPoint</vt:lpstr>
      <vt:lpstr>Présentation PowerPoint</vt:lpstr>
      <vt:lpstr>Présentation PowerPoint</vt:lpstr>
      <vt:lpstr>Prisme des statistiques</vt:lpstr>
      <vt:lpstr>Prisme des statistiques10</vt:lpstr>
      <vt:lpstr>Présentation PowerPoint</vt:lpstr>
      <vt:lpstr>Présentation PowerPoint</vt:lpstr>
      <vt:lpstr>Présentation PowerPoint</vt:lpstr>
      <vt:lpstr>Prisme des statistiques</vt:lpstr>
      <vt:lpstr>Prisme des statistiques</vt:lpstr>
      <vt:lpstr>Prisme d’inspection</vt:lpstr>
      <vt:lpstr>Prismes d’inspection11</vt:lpstr>
      <vt:lpstr>Présentation PowerPoint</vt:lpstr>
      <vt:lpstr>Présentation PowerPoint</vt:lpstr>
      <vt:lpstr>Présentation PowerPoint</vt:lpstr>
      <vt:lpstr>Prisme d’inspection</vt:lpstr>
      <vt:lpstr>Prisme d’inspection</vt:lpstr>
      <vt:lpstr>Prisme d’inspection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Antidote 9</dc:title>
  <dc:creator>Chantal Lebel</dc:creator>
  <cp:lastModifiedBy>Chantal Lebel</cp:lastModifiedBy>
  <cp:revision>113</cp:revision>
  <dcterms:created xsi:type="dcterms:W3CDTF">2017-04-25T17:32:00Z</dcterms:created>
  <dcterms:modified xsi:type="dcterms:W3CDTF">2017-09-26T14:41:10Z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