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8"/>
  </p:notesMasterIdLst>
  <p:sldIdLst>
    <p:sldId id="307" r:id="rId2"/>
    <p:sldId id="256" r:id="rId3"/>
    <p:sldId id="257" r:id="rId4"/>
    <p:sldId id="258" r:id="rId5"/>
    <p:sldId id="308" r:id="rId6"/>
    <p:sldId id="260" r:id="rId7"/>
    <p:sldId id="310" r:id="rId8"/>
    <p:sldId id="418" r:id="rId9"/>
    <p:sldId id="419" r:id="rId10"/>
    <p:sldId id="420" r:id="rId11"/>
    <p:sldId id="421" r:id="rId12"/>
    <p:sldId id="412" r:id="rId13"/>
    <p:sldId id="413" r:id="rId14"/>
    <p:sldId id="415" r:id="rId15"/>
    <p:sldId id="414" r:id="rId16"/>
    <p:sldId id="422" r:id="rId17"/>
    <p:sldId id="423" r:id="rId18"/>
    <p:sldId id="278" r:id="rId19"/>
    <p:sldId id="289" r:id="rId20"/>
    <p:sldId id="279" r:id="rId21"/>
    <p:sldId id="416" r:id="rId22"/>
    <p:sldId id="280" r:id="rId23"/>
    <p:sldId id="417" r:id="rId24"/>
    <p:sldId id="309" r:id="rId25"/>
    <p:sldId id="295" r:id="rId26"/>
    <p:sldId id="269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392" autoAdjust="0"/>
  </p:normalViewPr>
  <p:slideViewPr>
    <p:cSldViewPr snapToGrid="0">
      <p:cViewPr varScale="1">
        <p:scale>
          <a:sx n="84" d="100"/>
          <a:sy n="84" d="100"/>
        </p:scale>
        <p:origin x="149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02CD25-175F-4E47-B226-B800D8F19AE5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E0795E-CEEE-434F-9A85-E8CA97BC4BC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714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ka-limoilou.proxy.collecto.ca/Link/limoifra/news&#183;20230330&#183;LE&#183;a000345616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Partez le PPT</a:t>
            </a:r>
          </a:p>
          <a:p>
            <a:endParaRPr lang="fr-CA" dirty="0"/>
          </a:p>
          <a:p>
            <a:r>
              <a:rPr lang="fr-CA" dirty="0"/>
              <a:t>Demandez aux étudiants d’aller sur </a:t>
            </a:r>
            <a:r>
              <a:rPr lang="fr-CA" dirty="0" err="1"/>
              <a:t>classpoint.app</a:t>
            </a:r>
            <a:r>
              <a:rPr lang="fr-CA" dirty="0"/>
              <a:t>.</a:t>
            </a:r>
          </a:p>
          <a:p>
            <a:endParaRPr lang="fr-CA" dirty="0"/>
          </a:p>
          <a:p>
            <a:r>
              <a:rPr lang="fr-CA" dirty="0"/>
              <a:t>Leur demander d’inscrire le code qui s’affiche en haut de </a:t>
            </a:r>
            <a:r>
              <a:rPr lang="fr-CA"/>
              <a:t>la page 1 du PPT</a:t>
            </a:r>
            <a:endParaRPr lang="fr-CA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8629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Réponse B</a:t>
            </a:r>
          </a:p>
          <a:p>
            <a:endParaRPr lang="fr-CA" dirty="0"/>
          </a:p>
          <a:p>
            <a:r>
              <a:rPr lang="fr-CA" dirty="0"/>
              <a:t>Elle doit donner la source.</a:t>
            </a:r>
          </a:p>
          <a:p>
            <a:endParaRPr lang="fr-CA" dirty="0"/>
          </a:p>
          <a:p>
            <a:r>
              <a:rPr lang="fr-CA" dirty="0"/>
              <a:t>Parce qu’elle est dans un contexte pédagogique, elle peut utiliser n’importe quelle image, mais elle doit donner la source.</a:t>
            </a:r>
          </a:p>
          <a:p>
            <a:endParaRPr lang="fr-CA" dirty="0"/>
          </a:p>
          <a:p>
            <a:r>
              <a:rPr lang="fr-CA" dirty="0"/>
              <a:t>Si Louise sort du contexte pédagogique, en plus de donner la source, elle doit utiliser une image libre de droit ou elle doit payer pour l’image utilisée.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5910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157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060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5317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Expliquer</a:t>
            </a:r>
            <a:r>
              <a:rPr lang="fr-CA" baseline="0" dirty="0"/>
              <a:t> l’utilité de la citation/référence : </a:t>
            </a:r>
            <a:r>
              <a:rPr lang="fr-CA" b="1" dirty="0"/>
              <a:t>la source doit venir appuyer explicitement l’interprétation/analyse/critique du sujet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3738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4614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Réponse C : Arnaud doit donner la provenance de l’information. Il doit donc citer l’IA utilisée.</a:t>
            </a:r>
          </a:p>
          <a:p>
            <a:endParaRPr lang="fr-CA" dirty="0"/>
          </a:p>
          <a:p>
            <a:r>
              <a:rPr lang="fr-CA" dirty="0"/>
              <a:t>Édith n’est pas coupable, car elle utilise l’IA seulement pour corriger ses fautes dans un courriel. Elle n’emprunte aucune idée. </a:t>
            </a:r>
          </a:p>
          <a:p>
            <a:endParaRPr lang="fr-CA" dirty="0"/>
          </a:p>
          <a:p>
            <a:r>
              <a:rPr lang="fr-CA" dirty="0"/>
              <a:t>Annabelle ne plagie pas, car elle cite l’IA utilisée</a:t>
            </a:r>
          </a:p>
          <a:p>
            <a:endParaRPr lang="fr-CA" dirty="0"/>
          </a:p>
          <a:p>
            <a:r>
              <a:rPr lang="fr-CA" dirty="0"/>
              <a:t>Cédric n’a pas besoin de citer, car il n’emprunte aucune idée et il n’intègre pas de données (texte, image, </a:t>
            </a:r>
            <a:r>
              <a:rPr lang="fr-CA" dirty="0" err="1"/>
              <a:t>etc</a:t>
            </a:r>
            <a:r>
              <a:rPr lang="fr-CA" dirty="0"/>
              <a:t>) à une production. Il n’a pas donc pas besoin de donner la provenance au lecteur. </a:t>
            </a:r>
          </a:p>
          <a:p>
            <a:endParaRPr lang="fr-CA" dirty="0"/>
          </a:p>
          <a:p>
            <a:r>
              <a:rPr lang="fr-CA" dirty="0"/>
              <a:t>Attention, dans un contexte académique, il est crucial de toujours valider avec l’enseignant dans quel mesure vous pouvez utiliser l’IA. Si une compétence est évaluée, vous ne pouvez naturellement pas demandée à l’IA d’accomplir cette compétence à </a:t>
            </a:r>
            <a:r>
              <a:rPr lang="fr-CA"/>
              <a:t>votre place. </a:t>
            </a:r>
            <a:endParaRPr lang="fr-CA" dirty="0"/>
          </a:p>
          <a:p>
            <a:r>
              <a:rPr lang="fr-CA" dirty="0"/>
              <a:t>	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9102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Montrer comment accéder à la page.</a:t>
            </a:r>
          </a:p>
          <a:p>
            <a:endParaRPr lang="fr-CA" dirty="0"/>
          </a:p>
          <a:p>
            <a:r>
              <a:rPr lang="fr-CA" dirty="0"/>
              <a:t>Expliquer que s’ils se questionnent, ils peuvent venir nous voir ou consulter cette page. C’est un résumé de nos explications.</a:t>
            </a:r>
          </a:p>
          <a:p>
            <a:endParaRPr lang="fr-CA" dirty="0"/>
          </a:p>
          <a:p>
            <a:r>
              <a:rPr lang="fr-CA" dirty="0"/>
              <a:t>Ouvrir aussi le document, Usage responsable de l’IA, situé en bas de la page. </a:t>
            </a:r>
          </a:p>
          <a:p>
            <a:endParaRPr lang="fr-CA" dirty="0"/>
          </a:p>
          <a:p>
            <a:r>
              <a:rPr lang="fr-CA" dirty="0"/>
              <a:t>Expliquer le document rapidement en mentionnant qu’en haut, c’est l’IA qui travaille seul et en bas, l’IA n’est pas impliquée. Entre les deux, il y a une gradation de l’usage de l’IA.</a:t>
            </a:r>
          </a:p>
          <a:p>
            <a:pPr marL="171450" indent="-171450">
              <a:buFontTx/>
              <a:buChar char="-"/>
            </a:pPr>
            <a:r>
              <a:rPr lang="fr-CA" dirty="0"/>
              <a:t>Le premier du haut = fraude, tricherie, plagiat</a:t>
            </a:r>
          </a:p>
          <a:p>
            <a:pPr marL="171450" indent="-171450">
              <a:buFontTx/>
              <a:buChar char="-"/>
            </a:pPr>
            <a:r>
              <a:rPr lang="fr-CA" dirty="0"/>
              <a:t>Le 2</a:t>
            </a:r>
            <a:r>
              <a:rPr lang="fr-CA" baseline="30000" dirty="0"/>
              <a:t>e</a:t>
            </a:r>
            <a:r>
              <a:rPr lang="fr-CA" dirty="0"/>
              <a:t>, pas dans un contexte d’évaluation ou d’apprentissage</a:t>
            </a:r>
          </a:p>
          <a:p>
            <a:pPr marL="171450" indent="-171450">
              <a:buFontTx/>
              <a:buChar char="-"/>
            </a:pPr>
            <a:r>
              <a:rPr lang="fr-CA" dirty="0"/>
              <a:t>Du 3</a:t>
            </a:r>
            <a:r>
              <a:rPr lang="fr-CA" baseline="30000" dirty="0"/>
              <a:t>e</a:t>
            </a:r>
            <a:r>
              <a:rPr lang="fr-CA" dirty="0"/>
              <a:t> au 6</a:t>
            </a:r>
            <a:r>
              <a:rPr lang="fr-CA" baseline="30000" dirty="0"/>
              <a:t>e</a:t>
            </a:r>
            <a:r>
              <a:rPr lang="fr-CA" dirty="0"/>
              <a:t>, il faut valider avec votre enseignant si vous pouvez en faire une telle utilisation.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7936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Voici une définition</a:t>
            </a:r>
            <a:r>
              <a:rPr lang="fr-CA" baseline="0" dirty="0"/>
              <a:t> que vous désirez intégrer à votre travail. </a:t>
            </a:r>
          </a:p>
          <a:p>
            <a:r>
              <a:rPr lang="fr-CA" baseline="0" dirty="0"/>
              <a:t>Comme il s’agit d’un extrait que vous avez recopié mot pour mot, vous l’avez placé entre guillemets </a:t>
            </a:r>
          </a:p>
          <a:p>
            <a:endParaRPr lang="fr-CA" dirty="0"/>
          </a:p>
          <a:p>
            <a:r>
              <a:rPr lang="fr-CA" baseline="0" dirty="0"/>
              <a:t>La question à se poser est : </a:t>
            </a:r>
          </a:p>
          <a:p>
            <a:r>
              <a:rPr lang="fr-CA" baseline="0" dirty="0"/>
              <a:t>Quelle information devez-vous donner au lecteur de votre travail pour qu’il soit capable de retrouver le document? (adresse du document)</a:t>
            </a:r>
          </a:p>
          <a:p>
            <a:endParaRPr lang="fr-CA" baseline="0" dirty="0"/>
          </a:p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D0F95-5B47-44A4-8C95-3E5C75FAE179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845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L’extrait</a:t>
            </a:r>
            <a:r>
              <a:rPr lang="en-US" dirty="0"/>
              <a:t> </a:t>
            </a:r>
            <a:r>
              <a:rPr lang="en-US" dirty="0" err="1"/>
              <a:t>provient</a:t>
            </a:r>
            <a:r>
              <a:rPr lang="en-US" baseline="0" dirty="0"/>
              <a:t> de </a:t>
            </a:r>
            <a:r>
              <a:rPr lang="en-US" baseline="0" dirty="0" err="1"/>
              <a:t>ce</a:t>
            </a:r>
            <a:r>
              <a:rPr lang="en-US" baseline="0" dirty="0"/>
              <a:t> livre. </a:t>
            </a:r>
          </a:p>
          <a:p>
            <a:endParaRPr lang="en-US" dirty="0"/>
          </a:p>
          <a:p>
            <a:r>
              <a:rPr lang="en-US" dirty="0"/>
              <a:t>Il y a 4 questions </a:t>
            </a:r>
            <a:r>
              <a:rPr lang="en-US" dirty="0" err="1"/>
              <a:t>auxquels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doit </a:t>
            </a:r>
            <a:r>
              <a:rPr lang="en-US" dirty="0" err="1"/>
              <a:t>répondre</a:t>
            </a:r>
            <a:r>
              <a:rPr lang="en-US" dirty="0"/>
              <a:t>. </a:t>
            </a:r>
            <a:r>
              <a:rPr lang="en-US" dirty="0" err="1"/>
              <a:t>Demandez</a:t>
            </a:r>
            <a:r>
              <a:rPr lang="en-US" baseline="0" dirty="0"/>
              <a:t> aux </a:t>
            </a:r>
            <a:r>
              <a:rPr lang="en-US" baseline="0" dirty="0" err="1"/>
              <a:t>étudiants</a:t>
            </a:r>
            <a:r>
              <a:rPr lang="en-US" baseline="0" dirty="0"/>
              <a:t> de </a:t>
            </a:r>
            <a:r>
              <a:rPr lang="en-US" baseline="0" dirty="0" err="1"/>
              <a:t>répondre</a:t>
            </a:r>
            <a:r>
              <a:rPr lang="en-US" baseline="0" dirty="0"/>
              <a:t> aux 4 questions. </a:t>
            </a:r>
            <a:endParaRPr lang="en-US" dirty="0"/>
          </a:p>
          <a:p>
            <a:endParaRPr lang="en-US" dirty="0"/>
          </a:p>
          <a:p>
            <a:r>
              <a:rPr lang="en-US" baseline="0" dirty="0"/>
              <a:t>Qui? </a:t>
            </a:r>
          </a:p>
          <a:p>
            <a:r>
              <a:rPr lang="en-US" baseline="0" dirty="0" err="1"/>
              <a:t>Quand</a:t>
            </a:r>
            <a:r>
              <a:rPr lang="en-US" baseline="0" dirty="0"/>
              <a:t>?</a:t>
            </a:r>
          </a:p>
          <a:p>
            <a:r>
              <a:rPr lang="en-US" baseline="0" dirty="0"/>
              <a:t>Quoi?</a:t>
            </a:r>
          </a:p>
          <a:p>
            <a:r>
              <a:rPr lang="en-US" baseline="0" dirty="0" err="1"/>
              <a:t>Où</a:t>
            </a:r>
            <a:r>
              <a:rPr lang="en-US" baseline="0" dirty="0"/>
              <a:t>?</a:t>
            </a:r>
          </a:p>
          <a:p>
            <a:endParaRPr lang="en-US" baseline="0" dirty="0"/>
          </a:p>
          <a:p>
            <a:r>
              <a:rPr lang="en-US" dirty="0"/>
              <a:t>Qui a </a:t>
            </a:r>
            <a:r>
              <a:rPr lang="en-US" dirty="0" err="1"/>
              <a:t>produit</a:t>
            </a:r>
            <a:r>
              <a:rPr lang="en-US" baseline="0" dirty="0"/>
              <a:t> le document?</a:t>
            </a:r>
          </a:p>
          <a:p>
            <a:r>
              <a:rPr lang="en-US" baseline="0" dirty="0"/>
              <a:t>À </a:t>
            </a:r>
            <a:r>
              <a:rPr lang="en-US" baseline="0" dirty="0" err="1"/>
              <a:t>quelle</a:t>
            </a:r>
            <a:r>
              <a:rPr lang="en-US" baseline="0" dirty="0"/>
              <a:t> date?</a:t>
            </a:r>
          </a:p>
          <a:p>
            <a:r>
              <a:rPr lang="en-US" baseline="0" dirty="0" err="1"/>
              <a:t>Quel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le document?</a:t>
            </a:r>
          </a:p>
          <a:p>
            <a:r>
              <a:rPr lang="en-US" baseline="0" dirty="0" err="1"/>
              <a:t>Où</a:t>
            </a:r>
            <a:r>
              <a:rPr lang="en-US" baseline="0" dirty="0"/>
              <a:t> </a:t>
            </a:r>
            <a:r>
              <a:rPr lang="en-US" baseline="0" dirty="0" err="1"/>
              <a:t>peut</a:t>
            </a:r>
            <a:r>
              <a:rPr lang="en-US" baseline="0" dirty="0"/>
              <a:t>-on le </a:t>
            </a:r>
            <a:r>
              <a:rPr lang="en-US" baseline="0" dirty="0" err="1"/>
              <a:t>trouver</a:t>
            </a:r>
            <a:r>
              <a:rPr lang="en-US" baseline="0" dirty="0"/>
              <a:t>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483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34644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Il y a 4 questions</a:t>
            </a:r>
            <a:r>
              <a:rPr lang="fr-CA" baseline="0" dirty="0"/>
              <a:t> à répondre pour créer l’adresse d’un document:</a:t>
            </a:r>
            <a:endParaRPr lang="fr-CA" dirty="0"/>
          </a:p>
          <a:p>
            <a:r>
              <a:rPr lang="fr-CA" dirty="0"/>
              <a:t>Qui?</a:t>
            </a:r>
          </a:p>
          <a:p>
            <a:r>
              <a:rPr lang="fr-CA" dirty="0"/>
              <a:t>Quand?</a:t>
            </a:r>
          </a:p>
          <a:p>
            <a:r>
              <a:rPr lang="fr-CA" dirty="0"/>
              <a:t>Quoi?</a:t>
            </a:r>
          </a:p>
          <a:p>
            <a:r>
              <a:rPr lang="fr-CA" dirty="0"/>
              <a:t>Où?</a:t>
            </a:r>
          </a:p>
          <a:p>
            <a:endParaRPr lang="fr-CA" dirty="0"/>
          </a:p>
          <a:p>
            <a:r>
              <a:rPr lang="fr-CA" dirty="0"/>
              <a:t>Et ce, peu importe</a:t>
            </a:r>
            <a:r>
              <a:rPr lang="fr-CA" baseline="0" dirty="0"/>
              <a:t> le type de document.</a:t>
            </a:r>
            <a:endParaRPr lang="fr-CA" dirty="0"/>
          </a:p>
          <a:p>
            <a:endParaRPr lang="fr-CA" dirty="0"/>
          </a:p>
          <a:p>
            <a:r>
              <a:rPr lang="fr-CA" dirty="0"/>
              <a:t>Ces différents éléments</a:t>
            </a:r>
            <a:r>
              <a:rPr lang="fr-CA" baseline="0" dirty="0"/>
              <a:t> forment l’entrée bibliographique.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D0F95-5B47-44A4-8C95-3E5C75FAE179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2964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Nous venons de faire l’exercice avec un livre. Mais si on veut réutiliser les questions pour d’autres types de document, voici des balises.</a:t>
            </a:r>
          </a:p>
          <a:p>
            <a:endParaRPr lang="fr-CA" dirty="0"/>
          </a:p>
          <a:p>
            <a:r>
              <a:rPr lang="fr-CA" dirty="0"/>
              <a:t>Quand : par exemple, on ne date pas la date d’un article de journal comme celle d’un livre. </a:t>
            </a:r>
          </a:p>
          <a:p>
            <a:endParaRPr lang="fr-CA" dirty="0"/>
          </a:p>
          <a:p>
            <a:r>
              <a:rPr lang="fr-CA" dirty="0"/>
              <a:t>Quoi : Par exemple pour une revue, il y aura un titre d’article ET un titre de revue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6482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31774">
              <a:defRPr/>
            </a:pPr>
            <a:r>
              <a:rPr lang="fr-CA" sz="1000" dirty="0"/>
              <a:t>On a l’extrait qu’on veut utiliser. </a:t>
            </a:r>
          </a:p>
          <a:p>
            <a:pPr defTabSz="931774">
              <a:defRPr/>
            </a:pPr>
            <a:r>
              <a:rPr lang="fr-CA" sz="1000" dirty="0"/>
              <a:t>On a fait notre entrée en bibliographie. </a:t>
            </a:r>
          </a:p>
          <a:p>
            <a:pPr defTabSz="931774">
              <a:defRPr/>
            </a:pPr>
            <a:endParaRPr lang="fr-CA" sz="1000" dirty="0"/>
          </a:p>
          <a:p>
            <a:pPr defTabSz="931774">
              <a:defRPr/>
            </a:pPr>
            <a:r>
              <a:rPr lang="fr-CA" sz="1000" dirty="0"/>
              <a:t>Mais dans le texte, qu’est-ce qui me dit d’où provient l’extrait? Il doit y avoir quelque chose dans le texte pour l’indiquer. </a:t>
            </a:r>
          </a:p>
          <a:p>
            <a:pPr defTabSz="931774">
              <a:defRPr/>
            </a:pPr>
            <a:r>
              <a:rPr lang="fr-CA" sz="1000" dirty="0"/>
              <a:t>Est-ce que vous avez envie d’écrire cette information au complet dans le texte? </a:t>
            </a:r>
            <a:r>
              <a:rPr lang="fr-CA" sz="1000" dirty="0" err="1"/>
              <a:t>Rép</a:t>
            </a:r>
            <a:r>
              <a:rPr lang="fr-CA" sz="1000" dirty="0"/>
              <a:t>: non</a:t>
            </a:r>
          </a:p>
          <a:p>
            <a:r>
              <a:rPr lang="fr-CA" sz="1000" dirty="0"/>
              <a:t>Il existe plusieurs façons de faire. </a:t>
            </a:r>
          </a:p>
          <a:p>
            <a:endParaRPr lang="fr-CA" sz="1000" dirty="0"/>
          </a:p>
          <a:p>
            <a:r>
              <a:rPr lang="fr-CA" sz="1000" dirty="0"/>
              <a:t>Au cégep, nous utilisons la suivante (faire apparaître les éléments dans les </a:t>
            </a:r>
            <a:r>
              <a:rPr lang="fr-CA" sz="1000" dirty="0" err="1"/>
              <a:t>paranthèses</a:t>
            </a:r>
            <a:r>
              <a:rPr lang="fr-CA" sz="1000" dirty="0"/>
              <a:t>.) Peu importe la matière, une seule méthode est acceptée, c’est la méthode APA. Méthode présentée sur le site web de la bibliothèque</a:t>
            </a:r>
          </a:p>
          <a:p>
            <a:endParaRPr lang="fr-CA" sz="1000" dirty="0"/>
          </a:p>
          <a:p>
            <a:r>
              <a:rPr lang="fr-CA" sz="1000" dirty="0"/>
              <a:t>Nom de famille des auteurs, date + page. Pour que le lecteur soit capable de retrouver l’extrait. </a:t>
            </a:r>
          </a:p>
          <a:p>
            <a:r>
              <a:rPr lang="fr-CA" sz="1000" dirty="0"/>
              <a:t>Expliquez comment se fait la correspondance avec l’entrée en bibliographie (nom d’auteur + date)</a:t>
            </a:r>
          </a:p>
          <a:p>
            <a:endParaRPr lang="fr-CA" sz="1000" dirty="0"/>
          </a:p>
          <a:p>
            <a:r>
              <a:rPr lang="fr-CA" sz="1000" dirty="0"/>
              <a:t>Ce que l’information dans les parenthèses me dit, c’est: provient d’un document écrit par Bee et Boyd. Il y a un donc un document de Bee et Boyd en bibliographie. </a:t>
            </a:r>
          </a:p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D0F95-5B47-44A4-8C95-3E5C75FAE179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918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 fontAlgn="base">
              <a:buSzPts val="1000"/>
              <a:tabLst>
                <a:tab pos="931774" algn="l"/>
              </a:tabLst>
            </a:pPr>
            <a:r>
              <a:rPr lang="fr-FR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Lire la bibliographie avec les élèves pour montrer qu’en lisant la bibliographie, on peut faire une rapide évaluation des sources, voir les types de document, etc. </a:t>
            </a:r>
          </a:p>
          <a:p>
            <a:pPr marL="465887" lvl="1" fontAlgn="base">
              <a:buSzPts val="1000"/>
              <a:tabLst>
                <a:tab pos="931774" algn="l"/>
              </a:tabLst>
            </a:pP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887" lvl="1" fontAlgn="base">
              <a:buSzPts val="1000"/>
              <a:tabLst>
                <a:tab pos="931774" algn="l"/>
              </a:tabLs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Demander aux étudiants de quel type de document il s’agit et leur faire réaliser que ça peut aider à évaluer un document</a:t>
            </a:r>
          </a:p>
          <a:p>
            <a:pPr marL="465887" lvl="1" fontAlgn="base">
              <a:buSzPts val="1000"/>
              <a:tabLst>
                <a:tab pos="931774" algn="l"/>
              </a:tabLst>
            </a:pP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887" lvl="1" fontAlgn="base">
              <a:buSzPts val="1000"/>
              <a:tabLst>
                <a:tab pos="931774" algn="l"/>
              </a:tabLs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réaliser que si nous n’avons pas toutes les informations, on peut chercher longtemps. Ex : pas le titre de la revue; </a:t>
            </a:r>
          </a:p>
          <a:p>
            <a:pPr marL="465887" lvl="1" fontAlgn="base">
              <a:buSzPts val="1000"/>
              <a:tabLst>
                <a:tab pos="931774" algn="l"/>
              </a:tabLst>
            </a:pPr>
            <a:endParaRPr lang="fr-F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887" lvl="1" fontAlgn="base">
              <a:buSzPts val="1000"/>
              <a:tabLst>
                <a:tab pos="931774" algn="l"/>
              </a:tabLst>
            </a:pPr>
            <a:r>
              <a:rPr lang="fr-FR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pas se fier à l’URL. </a:t>
            </a:r>
            <a:endParaRPr lang="fr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9829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fr-CA" baseline="0" dirty="0"/>
              <a:t>Faire ouvrir une session sur l’ordinateur et leur demander d’accéder aux outils. Ainsi, ils seront prêts pour l’activité </a:t>
            </a:r>
          </a:p>
          <a:p>
            <a:pPr defTabSz="931774">
              <a:defRPr/>
            </a:pPr>
            <a:endParaRPr lang="fr-CA" baseline="0" dirty="0"/>
          </a:p>
          <a:p>
            <a:pPr defTabSz="931774">
              <a:defRPr/>
            </a:pPr>
            <a:endParaRPr lang="fr-CA" baseline="0" dirty="0"/>
          </a:p>
          <a:p>
            <a:pPr marL="174708" indent="-174708" defTabSz="931774">
              <a:buFontTx/>
              <a:buChar char="-"/>
              <a:defRPr/>
            </a:pPr>
            <a:r>
              <a:rPr lang="fr-CA" baseline="0" dirty="0"/>
              <a:t>Montrer exemples diverses dans Diapason. Prendre des exemples venant d’eux. </a:t>
            </a:r>
          </a:p>
          <a:p>
            <a:pPr marL="698830" lvl="1" indent="-232943" defTabSz="931774">
              <a:buFont typeface="Wingdings" panose="05000000000000000000" pitchFamily="2" charset="2"/>
              <a:buChar char="§"/>
              <a:defRPr/>
            </a:pPr>
            <a:r>
              <a:rPr lang="fr-CA" baseline="0" dirty="0"/>
              <a:t>En profiter pour expliquer qu’il existe de tout dans Google. Il faut savoir identifier de quel type de source il s’agit.</a:t>
            </a:r>
          </a:p>
          <a:p>
            <a:pPr marL="698830" lvl="1" indent="-232943" defTabSz="931774">
              <a:buFont typeface="Wingdings" panose="05000000000000000000" pitchFamily="2" charset="2"/>
              <a:buChar char="§"/>
              <a:defRPr/>
            </a:pPr>
            <a:r>
              <a:rPr lang="fr-CA" baseline="0" dirty="0"/>
              <a:t>Parler rapidement de l’évaluation d’une source</a:t>
            </a:r>
          </a:p>
          <a:p>
            <a:pPr defTabSz="931774">
              <a:defRPr/>
            </a:pPr>
            <a:endParaRPr lang="fr-CA" baseline="0" dirty="0"/>
          </a:p>
          <a:p>
            <a:pPr marL="174708" indent="-174708" defTabSz="931774">
              <a:buFontTx/>
              <a:buChar char="-"/>
              <a:defRPr/>
            </a:pPr>
            <a:r>
              <a:rPr lang="fr-CA" baseline="0" dirty="0"/>
              <a:t>Regarder en détail avec eux l’aide-mémoire </a:t>
            </a:r>
            <a:r>
              <a:rPr lang="fr-CA" baseline="0" dirty="0" err="1"/>
              <a:t>antiplagiat</a:t>
            </a:r>
            <a:endParaRPr lang="fr-CA" baseline="0" dirty="0"/>
          </a:p>
          <a:p>
            <a:pPr marL="174708" indent="-174708" defTabSz="931774">
              <a:buFontTx/>
              <a:buChar char="-"/>
              <a:defRPr/>
            </a:pPr>
            <a:endParaRPr lang="fr-CA" baseline="0" dirty="0"/>
          </a:p>
          <a:p>
            <a:pPr marL="174708" indent="-174708">
              <a:buFontTx/>
              <a:buChar char="-"/>
            </a:pPr>
            <a:r>
              <a:rPr lang="fr-CA" dirty="0"/>
              <a:t>montrer</a:t>
            </a:r>
            <a:r>
              <a:rPr lang="fr-CA" baseline="0" dirty="0"/>
              <a:t> les outils qui leur permettront de régler des erreurs de mise en page (faire des paragraphes, bibliographie bien présentée, comment faire le retrait pour un extrait)</a:t>
            </a:r>
          </a:p>
          <a:p>
            <a:pPr marL="640594" lvl="1" indent="-174708">
              <a:buFontTx/>
              <a:buChar char="-"/>
            </a:pPr>
            <a:r>
              <a:rPr lang="fr-CA" baseline="0" dirty="0"/>
              <a:t>Gabarit</a:t>
            </a:r>
          </a:p>
          <a:p>
            <a:pPr marL="640594" lvl="1" indent="-174708">
              <a:buFontTx/>
              <a:buChar char="-"/>
            </a:pPr>
            <a:r>
              <a:rPr lang="fr-CA" baseline="0" dirty="0"/>
              <a:t>« Modèle d’un travail écrit avec lignes directrices »</a:t>
            </a:r>
          </a:p>
          <a:p>
            <a:pPr marL="465887" lvl="1"/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7113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aseline="0" dirty="0"/>
              <a:t>Trois activités possibles</a:t>
            </a:r>
          </a:p>
          <a:p>
            <a:endParaRPr lang="fr-CA" baseline="0" dirty="0"/>
          </a:p>
          <a:p>
            <a:r>
              <a:rPr lang="fr-CA" baseline="0" dirty="0"/>
              <a:t>Choix de réponses</a:t>
            </a:r>
          </a:p>
          <a:p>
            <a:endParaRPr lang="fr-CA" baseline="0" dirty="0"/>
          </a:p>
          <a:p>
            <a:r>
              <a:rPr lang="fr-CA" baseline="0" dirty="0"/>
              <a:t>https://bit.ly/citeravecchoix</a:t>
            </a:r>
          </a:p>
          <a:p>
            <a:endParaRPr lang="fr-CA" baseline="0" dirty="0"/>
          </a:p>
          <a:p>
            <a:r>
              <a:rPr lang="fr-CA" baseline="0" dirty="0"/>
              <a:t>Activité de mise en application</a:t>
            </a:r>
          </a:p>
          <a:p>
            <a:endParaRPr lang="fr-CA" baseline="0" dirty="0"/>
          </a:p>
          <a:p>
            <a:r>
              <a:rPr lang="fr-CA" baseline="0" dirty="0"/>
              <a:t>Mise en application pour leur travail de recherche (à privilégier, car plus pertinent pour eux. Mais prévoir 30 minutes)</a:t>
            </a:r>
          </a:p>
          <a:p>
            <a:endParaRPr lang="fr-CA" baseline="0" dirty="0"/>
          </a:p>
          <a:p>
            <a:r>
              <a:rPr lang="fr-CA" baseline="0" dirty="0"/>
              <a:t>https://bit.ly/citeok</a:t>
            </a:r>
          </a:p>
          <a:p>
            <a:endParaRPr lang="fr-CA" baseline="0" dirty="0"/>
          </a:p>
          <a:p>
            <a:r>
              <a:rPr lang="fr-CA" baseline="0" dirty="0"/>
              <a:t>- Expliquer les consignes avant de les lancer dans l’Activité.</a:t>
            </a:r>
          </a:p>
          <a:p>
            <a:r>
              <a:rPr lang="fr-CA" baseline="0" dirty="0"/>
              <a:t>- Lorsqu’ils ont terminé, ils doivent se placer en équipe de deux afin de se corriger mutuellement.</a:t>
            </a:r>
          </a:p>
          <a:p>
            <a:endParaRPr lang="fr-CA" baseline="0" dirty="0"/>
          </a:p>
          <a:p>
            <a:r>
              <a:rPr lang="fr-CA" baseline="0" dirty="0"/>
              <a:t>OU</a:t>
            </a:r>
          </a:p>
          <a:p>
            <a:endParaRPr lang="fr-CA" baseline="0" dirty="0"/>
          </a:p>
          <a:p>
            <a:r>
              <a:rPr lang="fr-CA" baseline="0" dirty="0"/>
              <a:t>Activité 3 (prévoir 10 minutes)</a:t>
            </a:r>
          </a:p>
          <a:p>
            <a:endParaRPr lang="fr-CA" baseline="0" dirty="0"/>
          </a:p>
          <a:p>
            <a:r>
              <a:rPr lang="fr-CA" baseline="0" dirty="0"/>
              <a:t>http://bit.ly/0Plagiat </a:t>
            </a:r>
          </a:p>
          <a:p>
            <a:endParaRPr lang="fr-CA" baseline="0" dirty="0"/>
          </a:p>
          <a:p>
            <a:r>
              <a:rPr lang="fr-CA" baseline="0" dirty="0"/>
              <a:t>Ils doivent trouver les erreurs. Bien lire les consignes avec eux.</a:t>
            </a:r>
          </a:p>
          <a:p>
            <a:endParaRPr lang="fr-CA" baseline="0" dirty="0"/>
          </a:p>
          <a:p>
            <a:r>
              <a:rPr lang="fr-CA" baseline="0" dirty="0"/>
              <a:t>Mais Faire la première étape avec eux, c’est-à-dire déterminer le type de document en médiagraphie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384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D0F95-5B47-44A4-8C95-3E5C75FAE179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623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010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 but de cette diapo est de montrer concrètement à quoi leur servira la formation. </a:t>
            </a:r>
          </a:p>
          <a:p>
            <a:endParaRPr lang="fr-CA" dirty="0"/>
          </a:p>
          <a:p>
            <a:r>
              <a:rPr lang="fr-CA" dirty="0"/>
              <a:t>Éviter le plagiat en apprenant comment faire des citations à même le texte et faire une bibliographie.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1615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fr-CA" dirty="0"/>
              <a:t>Exemple 1 : Informations supplémentaires tirés de l’Article suivant : </a:t>
            </a:r>
            <a:r>
              <a:rPr lang="fr-CA" dirty="0">
                <a:effectLst/>
              </a:rPr>
              <a:t>Caillon, Annabelle. « Le livre de Laurent Turcot et Janette Bertrand sur pause ». </a:t>
            </a:r>
            <a:r>
              <a:rPr lang="fr-CA" i="1" dirty="0">
                <a:effectLst/>
              </a:rPr>
              <a:t>Le Devoir</a:t>
            </a:r>
            <a:r>
              <a:rPr lang="fr-CA" dirty="0">
                <a:effectLst/>
              </a:rPr>
              <a:t>, mars 2023, p. B2, </a:t>
            </a:r>
            <a:r>
              <a:rPr lang="fr-CA" dirty="0">
                <a:effectLst/>
                <a:hlinkClick r:id="rId3"/>
              </a:rPr>
              <a:t>https://eureka-limoilou.proxy.collecto.ca/Link/</a:t>
            </a:r>
            <a:r>
              <a:rPr lang="fr-CA" dirty="0" err="1">
                <a:effectLst/>
                <a:hlinkClick r:id="rId3"/>
              </a:rPr>
              <a:t>limoifra</a:t>
            </a:r>
            <a:r>
              <a:rPr lang="fr-CA" dirty="0">
                <a:effectLst/>
                <a:hlinkClick r:id="rId3"/>
              </a:rPr>
              <a:t>/news·20230330·LE·a0003456169</a:t>
            </a:r>
            <a:r>
              <a:rPr lang="fr-CA" dirty="0">
                <a:effectLst/>
              </a:rPr>
              <a:t>.</a:t>
            </a:r>
          </a:p>
          <a:p>
            <a:pPr defTabSz="931774">
              <a:defRPr/>
            </a:pPr>
            <a:endParaRPr lang="fr-CA" dirty="0">
              <a:effectLst/>
            </a:endParaRPr>
          </a:p>
          <a:p>
            <a:pPr defTabSz="931774">
              <a:defRPr/>
            </a:pPr>
            <a:r>
              <a:rPr lang="fr-CA" dirty="0"/>
              <a:t>« Devant les multiples allégations de plagiat visant l’historien et animateur Laurent Turcot, la maison d’édition Libre Expression a décidé de suspendre jusqu’à nouvel ordre le lancement de son livre C’est nous autres !, coécrit avec Janette Bertrand, qui devait paraître cette année. »</a:t>
            </a:r>
          </a:p>
          <a:p>
            <a:pPr defTabSz="931774">
              <a:defRPr/>
            </a:pPr>
            <a:endParaRPr lang="fr-CA" dirty="0">
              <a:effectLst/>
            </a:endParaRPr>
          </a:p>
          <a:p>
            <a:r>
              <a:rPr lang="fr-CA" dirty="0"/>
              <a:t>« L’historien vedette Laurent Turcot fait face à de multiples allégations de plagiat qui ont été mises en lumière par une série d’articles du Journal de Montréal dans les derniers mois. </a:t>
            </a:r>
          </a:p>
          <a:p>
            <a:r>
              <a:rPr lang="fr-CA" dirty="0"/>
              <a:t>Le quotidien a révélé en décembre que l’Université du Québec à Trois-Rivières (UQTR), où Laurent Turcot enseigne, avait lancé une enquête sur près de 120 cas de plagiat allégués dans différentes </a:t>
            </a:r>
            <a:r>
              <a:rPr lang="fr-CA" dirty="0" err="1"/>
              <a:t>oeuvres</a:t>
            </a:r>
            <a:r>
              <a:rPr lang="fr-CA" dirty="0"/>
              <a:t> du professeur, dont L’Histoire nous le dira, paru en avril 2022 et inspiré des vidéos de sa chaîne YouTube du même nom. </a:t>
            </a:r>
          </a:p>
          <a:p>
            <a:endParaRPr lang="fr-CA" dirty="0"/>
          </a:p>
          <a:p>
            <a:r>
              <a:rPr lang="fr-CA" dirty="0"/>
              <a:t>Déjà, à l’automne 2021, après avoir mené une première enquête, l’UQTR avait reproché à Laurent Turcot d’avoir repris presque mot pour mot 13 passages d’autres livres, sans citer leur provenance, dans son ouvrage Sports et loisirs. Une histoire des origines à nos jours, publié en 2016. L’université n’avait pas sanctionné le professeur, n’y voyant pas une erreur délibérée. </a:t>
            </a:r>
          </a:p>
          <a:p>
            <a:endParaRPr lang="fr-CA" dirty="0"/>
          </a:p>
          <a:p>
            <a:r>
              <a:rPr lang="fr-CA" dirty="0"/>
              <a:t>Début mars, Le Journal de Montréal a cette fois levé le voile sur une vingtaine d’autres exemples, tirés majoritairement des capsules de la chaîne YouTube de Laurent Turcot, dans lesquelles celui-ci aurait plagié le travail de chercheurs et de créateurs. Un autre cas provient de son </a:t>
            </a:r>
            <a:r>
              <a:rPr lang="fr-CA" dirty="0" err="1"/>
              <a:t>balado</a:t>
            </a:r>
            <a:r>
              <a:rPr lang="fr-CA" dirty="0"/>
              <a:t> Fan d’histoire, diffusé sur l’application </a:t>
            </a:r>
            <a:r>
              <a:rPr lang="fr-CA" dirty="0" err="1"/>
              <a:t>OHdio</a:t>
            </a:r>
            <a:r>
              <a:rPr lang="fr-CA" dirty="0"/>
              <a:t> de Radio-Canada. </a:t>
            </a:r>
          </a:p>
          <a:p>
            <a:endParaRPr lang="fr-CA" dirty="0"/>
          </a:p>
          <a:p>
            <a:r>
              <a:rPr lang="fr-CA" dirty="0"/>
              <a:t>De son côté, Laurent Turcot a pris la parole à quelques reprises sur ses réseaux sociaux dans le dernier mois pour défendre son intégrité, se disant victime d’acharnement. </a:t>
            </a:r>
          </a:p>
          <a:p>
            <a:endParaRPr lang="fr-CA" dirty="0"/>
          </a:p>
          <a:p>
            <a:r>
              <a:rPr lang="fr-CA" dirty="0"/>
              <a:t>Il a expliqué que </a:t>
            </a:r>
            <a:r>
              <a:rPr lang="fr-CA" dirty="0">
                <a:highlight>
                  <a:srgbClr val="FFFF00"/>
                </a:highlight>
              </a:rPr>
              <a:t>des</a:t>
            </a:r>
            <a:r>
              <a:rPr lang="fr-CA" b="1" dirty="0">
                <a:highlight>
                  <a:srgbClr val="FFFF00"/>
                </a:highlight>
              </a:rPr>
              <a:t> références contenues dans ses livres avaient été enlevées durant le processus d’édition par souci d’alléger la forme </a:t>
            </a:r>
            <a:r>
              <a:rPr lang="fr-CA" dirty="0"/>
              <a:t>et s’est excusé pour les «erreurs </a:t>
            </a:r>
            <a:r>
              <a:rPr lang="fr-CA" dirty="0" err="1"/>
              <a:t>involontaires»qui</a:t>
            </a:r>
            <a:r>
              <a:rPr lang="fr-CA" dirty="0"/>
              <a:t> ont pu s’y glisser. </a:t>
            </a:r>
          </a:p>
          <a:p>
            <a:endParaRPr lang="fr-CA" dirty="0"/>
          </a:p>
          <a:p>
            <a:r>
              <a:rPr lang="fr-CA" dirty="0"/>
              <a:t>Quant au plagiat allégué dans ses capsules vidéo, il a indiqué ne pas être l’auteur des vidéos mentionnées par Le Journal de Montréal. «Les omissions par ses collaborateurs se sont déroulées lors du processus d’écriture», a-t-il écrit sur sa page Facebook, précisant que des corrections ont été apportées dans la foulée et que son équipe fera </a:t>
            </a:r>
            <a:r>
              <a:rPr lang="fr-CA" b="1" dirty="0"/>
              <a:t>«davantage de </a:t>
            </a:r>
            <a:r>
              <a:rPr lang="fr-CA" b="1" dirty="0" err="1"/>
              <a:t>vérifications</a:t>
            </a:r>
            <a:r>
              <a:rPr lang="fr-CA" dirty="0" err="1"/>
              <a:t>»à</a:t>
            </a:r>
            <a:r>
              <a:rPr lang="fr-CA" dirty="0"/>
              <a:t> l’avenir. </a:t>
            </a:r>
          </a:p>
          <a:p>
            <a:pPr defTabSz="931774">
              <a:defRPr/>
            </a:pPr>
            <a:endParaRPr lang="fr-CA" dirty="0">
              <a:effectLst/>
            </a:endParaRPr>
          </a:p>
          <a:p>
            <a:pPr defTabSz="931774">
              <a:defRPr/>
            </a:pPr>
            <a:endParaRPr lang="fr-CA" dirty="0">
              <a:effectLst/>
            </a:endParaRPr>
          </a:p>
          <a:p>
            <a:pPr defTabSz="931774">
              <a:defRPr/>
            </a:pPr>
            <a:r>
              <a:rPr lang="fr-CA" dirty="0">
                <a:effectLst/>
              </a:rPr>
              <a:t>Exemple 2 : </a:t>
            </a:r>
            <a:r>
              <a:rPr lang="fr-CA" b="0" dirty="0" err="1"/>
              <a:t>Mariah</a:t>
            </a:r>
            <a:r>
              <a:rPr lang="fr-CA" b="0" dirty="0"/>
              <a:t> Carey est poursuivie pour 20 millions </a:t>
            </a:r>
            <a:r>
              <a:rPr lang="fr-CA" b="1" dirty="0"/>
              <a:t>pour avoir utilisé le titre </a:t>
            </a:r>
            <a:r>
              <a:rPr lang="fr-CA" b="1" i="1" dirty="0"/>
              <a:t>All I </a:t>
            </a:r>
            <a:r>
              <a:rPr lang="fr-CA" b="1" i="1" dirty="0" err="1"/>
              <a:t>Want</a:t>
            </a:r>
            <a:r>
              <a:rPr lang="fr-CA" b="1" i="1" dirty="0"/>
              <a:t> For Christmas Is You</a:t>
            </a:r>
            <a:r>
              <a:rPr lang="fr-CA" b="1" dirty="0"/>
              <a:t> </a:t>
            </a:r>
            <a:r>
              <a:rPr lang="fr-CA" b="0" dirty="0"/>
              <a:t>d’un autre artiste.</a:t>
            </a:r>
          </a:p>
          <a:p>
            <a:pPr defTabSz="931774">
              <a:defRPr/>
            </a:pPr>
            <a:endParaRPr lang="fr-CA" dirty="0">
              <a:effectLst/>
            </a:endParaRPr>
          </a:p>
          <a:p>
            <a:r>
              <a:rPr lang="fr-CA" dirty="0"/>
              <a:t>Exemple 3 : Un chercheur a dû démissionner de son poste, car il a fait du plagiat dans sa demande de bourse. Il faut savoir que les chercheurs obtiennent du financement via les bourses.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108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fr-CA" dirty="0"/>
          </a:p>
          <a:p>
            <a:r>
              <a:rPr lang="fr-CA" baseline="0" dirty="0"/>
              <a:t>Le but de la formation est de leur expliquer pourquoi il faut citer et comment le faire efficacement. La citation n’existe pas pour faire « suer » les étudiants. Elle existe dans le but de donner de la crédibilité au travail et d’éviter le plagiat. Pour cela, des règles doivent être suivies.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80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Beaucoup d’étudiants font du plagiat à cause d’une mauvaise utilisation de la méthode de citation.</a:t>
            </a:r>
            <a:r>
              <a:rPr lang="fr-CA" baseline="0" dirty="0"/>
              <a:t> J’imagine que c’est par négligence et non par paresse. Par contre, même si c’est par négligence, ça reste du plagiat et l’enseignant pourrait vous mettre zéro dans votre travail. </a:t>
            </a:r>
          </a:p>
          <a:p>
            <a:endParaRPr lang="fr-CA" baseline="0" dirty="0"/>
          </a:p>
          <a:p>
            <a:r>
              <a:rPr lang="fr-CA" dirty="0"/>
              <a:t>Insister sur le fait que c’est autant valide pour l’appropriation du texte (bout de phrase, etc.) que pour des idées. Même reformulées, les idées appartiennent encore à leur auteur.</a:t>
            </a:r>
          </a:p>
          <a:p>
            <a:r>
              <a:rPr lang="fr-CA" dirty="0"/>
              <a:t>C’est la même chose pour la tricherie : utiliser des notes de cours dans un examen alors que c’est interdit, utiliser l’IA alors que ce n’est pas permis pour un travail, etc.</a:t>
            </a:r>
          </a:p>
          <a:p>
            <a:endParaRPr lang="fr-CA" baseline="0" dirty="0"/>
          </a:p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35E33-7490-428B-8920-36BB9921ECDA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807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Demander aux étudiants d’expliquer qu’est-ce qu’une bibliographie ou médiagraphie.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0728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Réponse B</a:t>
            </a:r>
          </a:p>
          <a:p>
            <a:endParaRPr lang="fr-CA" dirty="0"/>
          </a:p>
          <a:p>
            <a:r>
              <a:rPr lang="fr-CA" dirty="0"/>
              <a:t>Claudia n’est pas capable, car ça n’implique qu’elle-même.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0795E-CEEE-434F-9A85-E8CA97BC4BC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956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1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1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2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3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3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3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6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02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491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64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D880-253B-4961-AEC4-504D94BD5597}" type="datetimeFigureOut">
              <a:rPr lang="fr-CA" smtClean="0"/>
              <a:t>2024-09-27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9C46284-90C7-4898-95A4-139DF2A76DA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5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hyperlink" Target="https://mondiapason.ca/wp-content/uploads/capsules/plagiat/plagiat_v2/html/index.html" TargetMode="Externa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202/1059159a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yberlibris-limoilou.proxy.collecto.ca/" TargetMode="External"/><Relationship Id="rId4" Type="http://schemas.openxmlformats.org/officeDocument/2006/relationships/hyperlink" Target="https://www.reseaureussitemontreal.ca/dossiers-thematiques/lecture-et-perseverance-scolair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-scientist.com/news-opinion/unc-research-chief-admits-to-plagiarism-resigns-69797" TargetMode="External"/><Relationship Id="rId3" Type="http://schemas.openxmlformats.org/officeDocument/2006/relationships/hyperlink" Target="https://www.cegeplimoilou.ca/etudiants/carrefour-de-l-information/bibliotheques/guides/presenter-un-travail-ecrit/antiplagiat/" TargetMode="External"/><Relationship Id="rId7" Type="http://schemas.openxmlformats.org/officeDocument/2006/relationships/hyperlink" Target="https://outil-bibliographique.mondiapason.ca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mondiapason.ca/ressource/citer-ses-sources-et-eviter-le-plagiat/" TargetMode="External"/><Relationship Id="rId5" Type="http://schemas.openxmlformats.org/officeDocument/2006/relationships/hyperlink" Target="https://www.cegeplimoilou.ca/media/dc3jn2ic/usage-responsable_ia.pdf" TargetMode="External"/><Relationship Id="rId10" Type="http://schemas.openxmlformats.org/officeDocument/2006/relationships/hyperlink" Target="https://www.journaldemontreal.com/2022/06/03/all-i-want-for-christmas-is-you-mariah-carey-poursuivi-pour-20-millions-pour-plagiat" TargetMode="External"/><Relationship Id="rId4" Type="http://schemas.openxmlformats.org/officeDocument/2006/relationships/hyperlink" Target="https://intranet.climoilou.qc.ca/RecueilGouvernance/Les%20tudes%20les%20programmes%20la%20pdagogie/B-07%20Politique%20institutionnelle%20d'%C3%A9valuation%20des%20apprentissages%20(PIEA).pdf" TargetMode="External"/><Relationship Id="rId9" Type="http://schemas.openxmlformats.org/officeDocument/2006/relationships/hyperlink" Target="https://www.journaldequebec.com/2022/12/21/une-autre-enquete-pour-plagiat-vise-lhistorien-vedette-laurent-turco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journaldequebec.com/2022/12/21/une-autre-enquete-pour-plagiat-vise-lhistorien-vedette-laurent-turcot" TargetMode="External"/><Relationship Id="rId7" Type="http://schemas.openxmlformats.org/officeDocument/2006/relationships/hyperlink" Target="https://www.the-scientist.com/news-opinion/unc-research-chief-admits-to-plagiarism-resigns-6979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journaldemontreal.com/2022/06/03/all-i-want-for-christmas-is-you-mariah-carey-poursuivi-pour-20-millions-pour-plagiat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15245" b="14374"/>
          <a:stretch/>
        </p:blipFill>
        <p:spPr>
          <a:xfrm>
            <a:off x="3347479" y="2104865"/>
            <a:ext cx="5497041" cy="37444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71663" y="94385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classpoint.app</a:t>
            </a:r>
            <a:endParaRPr lang="en-US" sz="3600" dirty="0"/>
          </a:p>
        </p:txBody>
      </p:sp>
      <p:sp>
        <p:nvSpPr>
          <p:cNvPr id="6" name="Flèche droite 5"/>
          <p:cNvSpPr/>
          <p:nvPr/>
        </p:nvSpPr>
        <p:spPr>
          <a:xfrm rot="18251301">
            <a:off x="10173533" y="994063"/>
            <a:ext cx="1536601" cy="720080"/>
          </a:xfrm>
          <a:prstGeom prst="rightArrow">
            <a:avLst>
              <a:gd name="adj1" fmla="val 29682"/>
              <a:gd name="adj2" fmla="val 100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C0A6B-2A7C-085B-E5B8-869438C6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 est coupable de plagiat?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094B80-3456-1AD4-812E-E21EDF499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fr-CA" sz="2800" dirty="0"/>
              <a:t>Sandra intègre un graphique d’un site gouvernemental en donnant la source.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fr-CA" sz="2800" dirty="0"/>
              <a:t>Pour sa présentation orale, Louise agrémente son Power Point d’une image disponible sur le Web.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fr-CA" sz="2800" dirty="0"/>
              <a:t>Claudia affiche sa photographie de son groupe de tricot sur son blogue.</a:t>
            </a:r>
          </a:p>
        </p:txBody>
      </p:sp>
      <p:pic>
        <p:nvPicPr>
          <p:cNvPr id="10" name="btnInknoeActivityCp2">
            <a:extLst>
              <a:ext uri="{FF2B5EF4-FFF2-40B4-BE49-F238E27FC236}">
                <a16:creationId xmlns:a16="http://schemas.microsoft.com/office/drawing/2014/main" id="{77B60918-7D78-E233-B5A0-0A9D54527E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76" y="533781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2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9073A-3271-658B-6ACB-FC684B55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 est coupable de plagiat?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A4A962-3509-7D68-0A85-12931C9A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10768" cy="3450613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fr-CA" dirty="0"/>
              <a:t>Samuel fait son travail en résumant, dans ses propres mots, les trois articles qu’il a lu sur Internet.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fr-CA" dirty="0"/>
              <a:t>Julie n’a pas fait de référence à même le texte, mais elle s’est assurée d’inscrire ses quatre références dans sa bibliographie.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fr-CA" dirty="0"/>
              <a:t>Le travail de Mathis comporte plus d’une trentaine de citations d’auteurs, mais il s’assure de donner la référence à chacune d’elle, en plus de les lister dans sa bibliographie.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fr-CA" dirty="0"/>
              <a:t>Samuel et Julie sont coupables.</a:t>
            </a:r>
          </a:p>
          <a:p>
            <a:pPr marL="457200" indent="-457200">
              <a:spcAft>
                <a:spcPts val="600"/>
              </a:spcAft>
              <a:buFont typeface="+mj-lt"/>
              <a:buAutoNum type="alphaUcPeriod"/>
            </a:pPr>
            <a:r>
              <a:rPr lang="fr-CA" dirty="0"/>
              <a:t>Aucun n’est coupable de plagiat.</a:t>
            </a:r>
          </a:p>
        </p:txBody>
      </p:sp>
      <p:pic>
        <p:nvPicPr>
          <p:cNvPr id="10" name="btnInknoeActivityCp2">
            <a:extLst>
              <a:ext uri="{FF2B5EF4-FFF2-40B4-BE49-F238E27FC236}">
                <a16:creationId xmlns:a16="http://schemas.microsoft.com/office/drawing/2014/main" id="{59C2E00B-74A7-892A-A90D-45580B11A3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99" y="533781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Pour un travail de qualité et exempt de plagiat….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sz="3200" dirty="0"/>
              <a:t>Toujours bien citer ses sources à même le texte</a:t>
            </a:r>
            <a:r>
              <a:rPr lang="fr-CA" sz="3200" b="1" dirty="0"/>
              <a:t> et </a:t>
            </a:r>
            <a:r>
              <a:rPr lang="fr-CA" sz="3200" dirty="0"/>
              <a:t>dans la bibliographie</a:t>
            </a:r>
          </a:p>
          <a:p>
            <a:pPr marL="0" indent="0">
              <a:buNone/>
            </a:pPr>
            <a:endParaRPr lang="fr-CA" dirty="0"/>
          </a:p>
          <a:p>
            <a:pPr lvl="1"/>
            <a:r>
              <a:rPr lang="fr-CA" sz="2800" dirty="0"/>
              <a:t>Lors de l’utilisation d’un extrait écrit ou parlé.</a:t>
            </a:r>
          </a:p>
          <a:p>
            <a:pPr lvl="1"/>
            <a:r>
              <a:rPr lang="fr-CA" sz="2800" dirty="0"/>
              <a:t>Lors de l’utilisation de tableaux, données et illustrations dont on n’est pas l’auteur.</a:t>
            </a:r>
          </a:p>
          <a:p>
            <a:pPr lvl="1"/>
            <a:r>
              <a:rPr lang="fr-CA" sz="2800" dirty="0"/>
              <a:t>Lors d’une reformulation dans ses propres mots de l’idée d’un autre.</a:t>
            </a:r>
          </a:p>
        </p:txBody>
      </p:sp>
    </p:spTree>
    <p:extLst>
      <p:ext uri="{BB962C8B-B14F-4D97-AF65-F5344CB8AC3E}">
        <p14:creationId xmlns:p14="http://schemas.microsoft.com/office/powerpoint/2010/main" val="44608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9FE25-D1B1-BEE2-6993-F14442CD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Doit-on tout citer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0F97B-C03E-5D7A-BA35-D9584FD62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/>
              <a:t>Il est inutile de citer :</a:t>
            </a:r>
          </a:p>
          <a:p>
            <a:pPr lvl="1"/>
            <a:r>
              <a:rPr lang="fr-CA" sz="2800" dirty="0"/>
              <a:t>Un fait non discutable ou généralement connu de tous</a:t>
            </a:r>
          </a:p>
          <a:p>
            <a:pPr lvl="2"/>
            <a:r>
              <a:rPr lang="fr-CA" sz="2600" dirty="0"/>
              <a:t>Ex: nom de la personne actuellement chef d’état de la province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688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503FD5-45A3-B8ED-B0FF-C4FE1733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667895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 err="1"/>
              <a:t>Pourquoi</a:t>
            </a:r>
            <a:r>
              <a:rPr lang="en-US" sz="3300" dirty="0"/>
              <a:t> citer </a:t>
            </a:r>
            <a:r>
              <a:rPr lang="en-US" sz="3300" dirty="0" err="1"/>
              <a:t>ses</a:t>
            </a:r>
            <a:r>
              <a:rPr lang="en-US" sz="3300" dirty="0"/>
              <a:t> sources 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>
            <a:hlinkClick r:id="rId5"/>
            <a:extLst>
              <a:ext uri="{FF2B5EF4-FFF2-40B4-BE49-F238E27FC236}">
                <a16:creationId xmlns:a16="http://schemas.microsoft.com/office/drawing/2014/main" id="{B7E7088D-0695-4F86-2EAE-9B7CFC4AA080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6"/>
          <a:srcRect l="6037" t="2792" b="9721"/>
          <a:stretch/>
        </p:blipFill>
        <p:spPr>
          <a:xfrm>
            <a:off x="4584032" y="898326"/>
            <a:ext cx="6340642" cy="430965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2DBC189B-8D0B-01ED-E96A-8C9DB6D3DB35}"/>
              </a:ext>
            </a:extLst>
          </p:cNvPr>
          <p:cNvSpPr txBox="1"/>
          <p:nvPr/>
        </p:nvSpPr>
        <p:spPr>
          <a:xfrm>
            <a:off x="10531009" y="570643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Diapason, 2020 </a:t>
            </a:r>
          </a:p>
        </p:txBody>
      </p:sp>
    </p:spTree>
    <p:extLst>
      <p:ext uri="{BB962C8B-B14F-4D97-AF65-F5344CB8AC3E}">
        <p14:creationId xmlns:p14="http://schemas.microsoft.com/office/powerpoint/2010/main" val="357167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895638-34D3-D245-8E75-B6A7919B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Pourquoi citer ses sources ?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5E9BC02-81C2-ABE6-FBB7-CFBD4C7D6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8053" y="2017343"/>
            <a:ext cx="7990870" cy="3441520"/>
          </a:xfrm>
        </p:spPr>
        <p:txBody>
          <a:bodyPr>
            <a:normAutofit lnSpcReduction="10000"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14BA48-0D4B-EA43-2434-CC82CA9EA880}"/>
              </a:ext>
            </a:extLst>
          </p:cNvPr>
          <p:cNvSpPr txBox="1"/>
          <p:nvPr/>
        </p:nvSpPr>
        <p:spPr>
          <a:xfrm>
            <a:off x="1449217" y="2466474"/>
            <a:ext cx="2966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/>
              <a:t>A+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8833C5-20AC-AE3F-0ECC-EC8B7BCC4B55}"/>
              </a:ext>
            </a:extLst>
          </p:cNvPr>
          <p:cNvSpPr txBox="1"/>
          <p:nvPr/>
        </p:nvSpPr>
        <p:spPr>
          <a:xfrm>
            <a:off x="1445679" y="4736724"/>
            <a:ext cx="1486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/>
              <a:t>0 %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D76F613-2847-38E3-543D-416D2BB22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41" y="1864194"/>
            <a:ext cx="8626406" cy="4016730"/>
          </a:xfrm>
        </p:spPr>
        <p:txBody>
          <a:bodyPr>
            <a:normAutofit lnSpcReduction="10000"/>
          </a:bodyPr>
          <a:lstStyle/>
          <a:p>
            <a:r>
              <a:rPr lang="fr-CA" sz="2800" dirty="0"/>
              <a:t>Pour augmenter la qualité de votre travail</a:t>
            </a:r>
          </a:p>
          <a:p>
            <a:pPr lvl="1"/>
            <a:r>
              <a:rPr lang="fr-CA" sz="2400" dirty="0"/>
              <a:t>Démontrer votre démarche intellectuelle;</a:t>
            </a:r>
          </a:p>
          <a:p>
            <a:pPr lvl="1"/>
            <a:r>
              <a:rPr lang="fr-CA" sz="2400" dirty="0"/>
              <a:t>Améliorer votre argumentation en vous appuyant sur des preuves pertinentes et crédibles;</a:t>
            </a:r>
          </a:p>
          <a:p>
            <a:pPr lvl="1"/>
            <a:r>
              <a:rPr lang="fr-CA" sz="2400" dirty="0"/>
              <a:t>Mettre le lecteur en confiance.</a:t>
            </a:r>
          </a:p>
          <a:p>
            <a:endParaRPr lang="fr-CA" dirty="0"/>
          </a:p>
          <a:p>
            <a:r>
              <a:rPr lang="fr-CA" sz="2800" dirty="0"/>
              <a:t>Pour éviter le plagiat, car il entraîne un échec au travail sans droit de reprise et nuit à votre réputation.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719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B290A-EB96-C585-44BC-FE87F2B7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 est coupable de plagiat?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7793B-B015-1210-E3B7-FD7DA6DBC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fr-CA" dirty="0"/>
              <a:t>Édith utilise une IA pour corriger les fautes dans son courriel.</a:t>
            </a:r>
          </a:p>
          <a:p>
            <a:pPr marL="457200" indent="-457200">
              <a:buFont typeface="+mj-lt"/>
              <a:buAutoNum type="alphaUcPeriod"/>
            </a:pPr>
            <a:r>
              <a:rPr lang="fr-CA" dirty="0"/>
              <a:t>Dans son cours,  Annabelle agrémente sa présentation d’une image générée par une IA, mais elle cite l’IA utilisée. </a:t>
            </a:r>
          </a:p>
          <a:p>
            <a:pPr marL="457200" indent="-457200">
              <a:buFont typeface="+mj-lt"/>
              <a:buAutoNum type="alphaUcPeriod"/>
            </a:pPr>
            <a:r>
              <a:rPr lang="fr-CA" dirty="0"/>
              <a:t>Arnaud demande à une IA de générer un texte résumant un concept afin de l’intégrer à son travail. </a:t>
            </a:r>
          </a:p>
          <a:p>
            <a:pPr marL="457200" indent="-457200">
              <a:buFont typeface="+mj-lt"/>
              <a:buAutoNum type="alphaUcPeriod"/>
            </a:pPr>
            <a:r>
              <a:rPr lang="fr-CA" dirty="0"/>
              <a:t>Cédric demande à une IA de lui donner des synonymes pour effectuer ses recherches dans les outils de la bibliothèque.</a:t>
            </a:r>
          </a:p>
        </p:txBody>
      </p:sp>
      <p:pic>
        <p:nvPicPr>
          <p:cNvPr id="17" name="btnInknoeActivityCp2">
            <a:extLst>
              <a:ext uri="{FF2B5EF4-FFF2-40B4-BE49-F238E27FC236}">
                <a16:creationId xmlns:a16="http://schemas.microsoft.com/office/drawing/2014/main" id="{996396E8-D0D8-C2C3-C2E8-2F7FE8342E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126" y="5268307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9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6EDDD-F2C1-EFD7-DA5F-7FB17145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un usage responsable de l’information et de </a:t>
            </a:r>
            <a:r>
              <a:rPr lang="fr-CA" dirty="0" err="1"/>
              <a:t>l’ia</a:t>
            </a:r>
            <a:endParaRPr lang="fr-CA" dirty="0"/>
          </a:p>
        </p:txBody>
      </p:sp>
      <p:pic>
        <p:nvPicPr>
          <p:cNvPr id="7" name="Espace réservé du contenu 6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7B27D408-16F6-FE68-7144-5F5144A524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4" y="2300508"/>
            <a:ext cx="5471232" cy="3380202"/>
          </a:xfr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54B83042-92AF-01FD-2D5A-20B6332D7E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79210" y="2304688"/>
            <a:ext cx="5072348" cy="3410311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98C53A6-4962-7F9A-409E-A8A1034806A6}"/>
              </a:ext>
            </a:extLst>
          </p:cNvPr>
          <p:cNvSpPr txBox="1"/>
          <p:nvPr/>
        </p:nvSpPr>
        <p:spPr>
          <a:xfrm>
            <a:off x="4914900" y="5692140"/>
            <a:ext cx="1360170" cy="2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Cégep Limoilou, s.d.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F9A06D7-FF20-8F45-79CC-2DC35D7247F0}"/>
              </a:ext>
            </a:extLst>
          </p:cNvPr>
          <p:cNvSpPr txBox="1"/>
          <p:nvPr/>
        </p:nvSpPr>
        <p:spPr>
          <a:xfrm>
            <a:off x="8509686" y="5708822"/>
            <a:ext cx="3682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Cégep Limoilou, Cégep Marie-Victorin et Miller, 2024</a:t>
            </a:r>
          </a:p>
        </p:txBody>
      </p:sp>
    </p:spTree>
    <p:extLst>
      <p:ext uri="{BB962C8B-B14F-4D97-AF65-F5344CB8AC3E}">
        <p14:creationId xmlns:p14="http://schemas.microsoft.com/office/powerpoint/2010/main" val="119870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citer ses sources?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121408"/>
            <a:ext cx="9603275" cy="2300022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fr-CA" sz="3200" dirty="0"/>
              <a:t>Voici une définition :</a:t>
            </a:r>
          </a:p>
          <a:p>
            <a:pPr marL="82296" indent="0">
              <a:buNone/>
            </a:pPr>
            <a:r>
              <a:rPr lang="fr-CA" sz="3200" dirty="0">
                <a:solidFill>
                  <a:srgbClr val="FF0000"/>
                </a:solidFill>
              </a:rPr>
              <a:t>«</a:t>
            </a:r>
            <a:r>
              <a:rPr lang="fr-CA" sz="3200" dirty="0"/>
              <a:t> lien affectif puissant qui unit une personne à une autre, dans lequel la présence du partenaire produit un sentiment de sécurité chez l’individu. </a:t>
            </a:r>
            <a:r>
              <a:rPr lang="fr-CA" sz="3200" dirty="0">
                <a:solidFill>
                  <a:srgbClr val="FF0000"/>
                </a:solidFill>
              </a:rPr>
              <a:t>»</a:t>
            </a:r>
            <a:r>
              <a:rPr lang="fr-CA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173576" y="4375342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Quelle information donner au lecteur de votre travail pour qu’il soit capable de retrouver le document d’où provient la citation ?</a:t>
            </a:r>
          </a:p>
        </p:txBody>
      </p:sp>
    </p:spTree>
    <p:extLst>
      <p:ext uri="{BB962C8B-B14F-4D97-AF65-F5344CB8AC3E}">
        <p14:creationId xmlns:p14="http://schemas.microsoft.com/office/powerpoint/2010/main" val="217971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t="9454" r="2748" b="5459"/>
          <a:stretch/>
        </p:blipFill>
        <p:spPr>
          <a:xfrm>
            <a:off x="3791744" y="278892"/>
            <a:ext cx="4464496" cy="59509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03912" y="59492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2011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4151784" y="4962882"/>
            <a:ext cx="1656184" cy="432048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Flèche droite 3"/>
          <p:cNvSpPr/>
          <p:nvPr/>
        </p:nvSpPr>
        <p:spPr>
          <a:xfrm>
            <a:off x="2783632" y="4442822"/>
            <a:ext cx="1296144" cy="115212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QUI?</a:t>
            </a:r>
          </a:p>
        </p:txBody>
      </p:sp>
      <p:sp>
        <p:nvSpPr>
          <p:cNvPr id="7" name="Rectangle à coins arrondis 6"/>
          <p:cNvSpPr/>
          <p:nvPr/>
        </p:nvSpPr>
        <p:spPr>
          <a:xfrm flipV="1">
            <a:off x="5303912" y="5914990"/>
            <a:ext cx="656456" cy="369332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droite 7"/>
          <p:cNvSpPr/>
          <p:nvPr/>
        </p:nvSpPr>
        <p:spPr>
          <a:xfrm>
            <a:off x="3503712" y="5372070"/>
            <a:ext cx="1748312" cy="1152128"/>
          </a:xfrm>
          <a:prstGeom prst="rightArrow">
            <a:avLst>
              <a:gd name="adj1" fmla="val 50000"/>
              <a:gd name="adj2" fmla="val 31543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tx1"/>
                </a:solidFill>
              </a:rPr>
              <a:t>QUAND?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869504" y="5031499"/>
            <a:ext cx="1656184" cy="72347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à coins arrondis 10"/>
          <p:cNvSpPr/>
          <p:nvPr/>
        </p:nvSpPr>
        <p:spPr>
          <a:xfrm>
            <a:off x="4007768" y="337234"/>
            <a:ext cx="3672408" cy="1062967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Double flèche verticale 11"/>
          <p:cNvSpPr/>
          <p:nvPr/>
        </p:nvSpPr>
        <p:spPr>
          <a:xfrm>
            <a:off x="6318341" y="1549982"/>
            <a:ext cx="1954688" cy="3447191"/>
          </a:xfrm>
          <a:prstGeom prst="upDown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QUOI?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428148" y="5850759"/>
            <a:ext cx="756084" cy="49337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Flèche gauche 13"/>
          <p:cNvSpPr/>
          <p:nvPr/>
        </p:nvSpPr>
        <p:spPr>
          <a:xfrm>
            <a:off x="8218159" y="5561807"/>
            <a:ext cx="1423371" cy="855197"/>
          </a:xfrm>
          <a:prstGeom prst="leftArrow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tx1"/>
                </a:solidFill>
              </a:rPr>
              <a:t>Où?</a:t>
            </a:r>
          </a:p>
        </p:txBody>
      </p:sp>
    </p:spTree>
    <p:extLst>
      <p:ext uri="{BB962C8B-B14F-4D97-AF65-F5344CB8AC3E}">
        <p14:creationId xmlns:p14="http://schemas.microsoft.com/office/powerpoint/2010/main" val="3424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81F6C2-2519-9F44-0DF4-0F059AC12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fr-CA" sz="6700">
                <a:solidFill>
                  <a:srgbClr val="454545"/>
                </a:solidFill>
              </a:rPr>
              <a:t>Utilisation éthique des sources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F762DF-4946-134A-8363-50E2DBB50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lang="fr-CA">
                <a:solidFill>
                  <a:schemeClr val="accent1"/>
                </a:solidFill>
              </a:rPr>
              <a:t>Comment éviter le plagiat avec les règles de citations et la bibliographie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88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essentiels à consigner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r>
              <a:rPr lang="fr-CA" sz="2400" dirty="0">
                <a:solidFill>
                  <a:srgbClr val="FF0000"/>
                </a:solidFill>
              </a:rPr>
              <a:t>Qui? </a:t>
            </a:r>
            <a:r>
              <a:rPr lang="fr-CA" sz="2400" dirty="0"/>
              <a:t>Bee, H. L. et Boyd, D. R. </a:t>
            </a:r>
          </a:p>
          <a:p>
            <a:r>
              <a:rPr lang="fr-CA" sz="2400" dirty="0">
                <a:solidFill>
                  <a:srgbClr val="FF0000"/>
                </a:solidFill>
              </a:rPr>
              <a:t>Quand? </a:t>
            </a:r>
            <a:r>
              <a:rPr lang="fr-CA" sz="2400" dirty="0"/>
              <a:t>2011</a:t>
            </a:r>
            <a:endParaRPr lang="fr-CA" sz="2400" dirty="0">
              <a:solidFill>
                <a:srgbClr val="FF0000"/>
              </a:solidFill>
            </a:endParaRPr>
          </a:p>
          <a:p>
            <a:r>
              <a:rPr lang="fr-CA" sz="2400" dirty="0">
                <a:solidFill>
                  <a:srgbClr val="FF0000"/>
                </a:solidFill>
              </a:rPr>
              <a:t>Quoi? </a:t>
            </a:r>
            <a:r>
              <a:rPr lang="fr-CA" sz="2400" i="1" dirty="0"/>
              <a:t>Les âges de la vie: psychologie du développement humain</a:t>
            </a:r>
            <a:r>
              <a:rPr lang="fr-CA" sz="2400" dirty="0"/>
              <a:t> (4e éd.)</a:t>
            </a:r>
          </a:p>
          <a:p>
            <a:r>
              <a:rPr lang="fr-CA" sz="2400" dirty="0">
                <a:solidFill>
                  <a:srgbClr val="FF0000"/>
                </a:solidFill>
              </a:rPr>
              <a:t>Où? </a:t>
            </a:r>
            <a:r>
              <a:rPr lang="fr-CA" sz="2400" dirty="0"/>
              <a:t>Éditions du Renouveau pédagogique.</a:t>
            </a:r>
          </a:p>
          <a:p>
            <a:endParaRPr lang="fr-CA" dirty="0"/>
          </a:p>
          <a:p>
            <a:r>
              <a:rPr lang="fr-CA" sz="2400" dirty="0"/>
              <a:t>En bibliographie :</a:t>
            </a:r>
          </a:p>
          <a:p>
            <a:pPr marL="630238" indent="-549275">
              <a:buNone/>
            </a:pPr>
            <a:r>
              <a:rPr lang="fr-CA" sz="2400" dirty="0"/>
              <a:t>Bee, H. L. et Boyd, D. R. (2011). </a:t>
            </a:r>
            <a:r>
              <a:rPr lang="fr-CA" sz="2400" i="1" dirty="0"/>
              <a:t>Les âges de la vie: psychologie du développement humain</a:t>
            </a:r>
            <a:r>
              <a:rPr lang="fr-CA" sz="2400" dirty="0"/>
              <a:t> (4e éd.). Éditions du Renouveau pédagogique.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43627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FB205-C7BB-83BB-0773-29DD24C0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essentiels à consigner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4158CC-9A35-2390-D376-7E58D9EF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207021" cy="4037749"/>
          </a:xfrm>
        </p:spPr>
        <p:txBody>
          <a:bodyPr>
            <a:normAutofit/>
          </a:bodyPr>
          <a:lstStyle/>
          <a:p>
            <a:r>
              <a:rPr lang="fr-CA" sz="2000" dirty="0">
                <a:solidFill>
                  <a:srgbClr val="FF0000"/>
                </a:solidFill>
              </a:rPr>
              <a:t>Qui? : </a:t>
            </a:r>
            <a:r>
              <a:rPr lang="fr-CA" sz="2100" dirty="0"/>
              <a:t>Une</a:t>
            </a:r>
            <a:r>
              <a:rPr lang="fr-CA" sz="2000" dirty="0"/>
              <a:t> personne ou un organisme.</a:t>
            </a:r>
          </a:p>
          <a:p>
            <a:r>
              <a:rPr lang="fr-CA" sz="2000" dirty="0">
                <a:solidFill>
                  <a:srgbClr val="FF0000"/>
                </a:solidFill>
              </a:rPr>
              <a:t>Quand? : </a:t>
            </a:r>
            <a:r>
              <a:rPr lang="fr-CA" sz="2100" dirty="0"/>
              <a:t>Le format varie selon le type de document.</a:t>
            </a:r>
          </a:p>
          <a:p>
            <a:r>
              <a:rPr lang="fr-CA" sz="2000" dirty="0">
                <a:solidFill>
                  <a:srgbClr val="FF0000"/>
                </a:solidFill>
              </a:rPr>
              <a:t>Quoi? : </a:t>
            </a:r>
            <a:r>
              <a:rPr lang="fr-CA" sz="2100" dirty="0"/>
              <a:t>Titre : sous-titre. </a:t>
            </a:r>
          </a:p>
          <a:p>
            <a:pPr lvl="2"/>
            <a:r>
              <a:rPr lang="fr-CA" sz="1700" dirty="0"/>
              <a:t>Lorsque requis, il faut aussi donner le titre de l’ouvrage principal.</a:t>
            </a:r>
          </a:p>
          <a:p>
            <a:pPr lvl="3"/>
            <a:r>
              <a:rPr lang="fr-CA" sz="1500" dirty="0"/>
              <a:t>Titre de l’article + titre du journal.</a:t>
            </a:r>
          </a:p>
          <a:p>
            <a:r>
              <a:rPr lang="fr-CA" sz="2000" dirty="0">
                <a:solidFill>
                  <a:srgbClr val="FF0000"/>
                </a:solidFill>
              </a:rPr>
              <a:t>Où?  : </a:t>
            </a:r>
            <a:r>
              <a:rPr lang="fr-CA" sz="2100" dirty="0"/>
              <a:t>Très variable. Ça dépend du type de document. </a:t>
            </a:r>
          </a:p>
          <a:p>
            <a:pPr lvl="2"/>
            <a:r>
              <a:rPr lang="fr-CA" sz="1700" dirty="0"/>
              <a:t>URL pour une page web</a:t>
            </a:r>
          </a:p>
          <a:p>
            <a:pPr lvl="2"/>
            <a:r>
              <a:rPr lang="fr-CA" sz="1700" dirty="0"/>
              <a:t>Maison d’édition pour un livre</a:t>
            </a:r>
          </a:p>
          <a:p>
            <a:pPr lvl="2"/>
            <a:r>
              <a:rPr lang="fr-CA" sz="1700" dirty="0"/>
              <a:t>Numéro, volume et URL pour un article de revue en ligne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7814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96355"/>
            <a:ext cx="8229600" cy="990600"/>
          </a:xfrm>
        </p:spPr>
        <p:txBody>
          <a:bodyPr/>
          <a:lstStyle/>
          <a:p>
            <a:r>
              <a:rPr lang="fr-CA" dirty="0"/>
              <a:t>Comment citer avec le style APA?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10315305" cy="3945913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fr-CA" sz="3000" dirty="0"/>
              <a:t>Dans le texte :</a:t>
            </a:r>
          </a:p>
          <a:p>
            <a:pPr marL="82296" indent="0">
              <a:buNone/>
            </a:pPr>
            <a:r>
              <a:rPr lang="fr-CA" sz="3000" dirty="0"/>
              <a:t>L’attachement se définit comme suit : </a:t>
            </a:r>
            <a:r>
              <a:rPr lang="fr-CA" sz="3000" dirty="0">
                <a:solidFill>
                  <a:srgbClr val="FF0000"/>
                </a:solidFill>
              </a:rPr>
              <a:t>«</a:t>
            </a:r>
            <a:r>
              <a:rPr lang="fr-CA" sz="3000" dirty="0"/>
              <a:t> lien affectif puissant qui unit une personne à une autre, dans lequel la présence du partenaire produit un sentiment de sécurité chez l’individu </a:t>
            </a:r>
            <a:r>
              <a:rPr lang="fr-CA" sz="3000" dirty="0">
                <a:solidFill>
                  <a:srgbClr val="FF0000"/>
                </a:solidFill>
              </a:rPr>
              <a:t>» (Bee et Boyd, 2011, p.103).                                              </a:t>
            </a:r>
            <a:r>
              <a:rPr lang="fr-CA" dirty="0"/>
              <a:t>.</a:t>
            </a:r>
          </a:p>
          <a:p>
            <a:pPr marL="82296" indent="0">
              <a:buNone/>
            </a:pPr>
            <a:endParaRPr lang="fr-CA" dirty="0"/>
          </a:p>
          <a:p>
            <a:pPr marL="82296" indent="0">
              <a:buNone/>
            </a:pPr>
            <a:r>
              <a:rPr lang="fr-CA" sz="2400" dirty="0"/>
              <a:t>En bibliographie :</a:t>
            </a:r>
          </a:p>
          <a:p>
            <a:pPr marL="630238" indent="-549275">
              <a:buNone/>
            </a:pPr>
            <a:r>
              <a:rPr lang="fr-CA" sz="2400" dirty="0"/>
              <a:t>Bee, H. L. et Boyd, D. R. (2011). </a:t>
            </a:r>
            <a:r>
              <a:rPr lang="fr-CA" sz="2400" i="1" dirty="0"/>
              <a:t>Les âges de la vie: psychologie du développement humain</a:t>
            </a:r>
            <a:r>
              <a:rPr lang="fr-CA" sz="2400" dirty="0"/>
              <a:t> (4e éd.). Éditions du Renouveau pédagogique.</a:t>
            </a:r>
          </a:p>
          <a:p>
            <a:pPr marL="82296" indent="0">
              <a:buNone/>
            </a:pP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8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5DC6F-1D7B-3D23-C90D-F19F1E8A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 exemples de références bibliographiques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535EDE3C-0B2A-1037-6286-A1AF5CEBA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106" y="2010878"/>
            <a:ext cx="9396662" cy="4042233"/>
          </a:xfrm>
        </p:spPr>
        <p:txBody>
          <a:bodyPr>
            <a:normAutofit fontScale="92500" lnSpcReduction="20000"/>
          </a:bodyPr>
          <a:lstStyle/>
          <a:p>
            <a:pPr marL="457200" indent="-914400">
              <a:lnSpc>
                <a:spcPct val="160000"/>
              </a:lnSpc>
              <a:buNone/>
            </a:pPr>
            <a:r>
              <a:rPr lang="fr-CA" dirty="0" err="1"/>
              <a:t>Desautels</a:t>
            </a:r>
            <a:r>
              <a:rPr lang="fr-CA" dirty="0"/>
              <a:t>, J. et Saint-Jacques Couture, M. (2018). Dix conseils pour monter votre </a:t>
            </a:r>
            <a:r>
              <a:rPr lang="fr-CA" dirty="0" err="1"/>
              <a:t>fab</a:t>
            </a:r>
            <a:r>
              <a:rPr lang="fr-CA" dirty="0"/>
              <a:t> </a:t>
            </a:r>
            <a:r>
              <a:rPr lang="fr-CA" dirty="0" err="1"/>
              <a:t>lab</a:t>
            </a:r>
            <a:r>
              <a:rPr lang="fr-CA" dirty="0"/>
              <a:t>, inspirés de l’expérience d’implantation du </a:t>
            </a:r>
            <a:r>
              <a:rPr lang="fr-CA" dirty="0" err="1"/>
              <a:t>fab</a:t>
            </a:r>
            <a:r>
              <a:rPr lang="fr-CA" dirty="0"/>
              <a:t> </a:t>
            </a:r>
            <a:r>
              <a:rPr lang="fr-CA" dirty="0" err="1"/>
              <a:t>lab</a:t>
            </a:r>
            <a:r>
              <a:rPr lang="fr-CA" dirty="0"/>
              <a:t> de Brossard. </a:t>
            </a:r>
            <a:r>
              <a:rPr lang="fr-CA" i="1" dirty="0"/>
              <a:t>Documentation et bibliothèques</a:t>
            </a:r>
            <a:r>
              <a:rPr lang="fr-CA" dirty="0"/>
              <a:t>, </a:t>
            </a:r>
            <a:r>
              <a:rPr lang="fr-CA" i="1" dirty="0"/>
              <a:t>64</a:t>
            </a:r>
            <a:r>
              <a:rPr lang="fr-CA" dirty="0"/>
              <a:t>(2), 31‑39. </a:t>
            </a:r>
            <a:r>
              <a:rPr lang="fr-CA" dirty="0">
                <a:hlinkClick r:id="rId3"/>
              </a:rPr>
              <a:t>https://doi.org/10.7202/1059159ar</a:t>
            </a:r>
            <a:endParaRPr lang="fr-CA" dirty="0"/>
          </a:p>
          <a:p>
            <a:pPr marL="457200" indent="-914400">
              <a:lnSpc>
                <a:spcPct val="160000"/>
              </a:lnSpc>
              <a:buNone/>
            </a:pPr>
            <a:r>
              <a:rPr lang="fr-CA" dirty="0"/>
              <a:t>Réseau réussite Montréal. (s. d.). </a:t>
            </a:r>
            <a:r>
              <a:rPr lang="fr-CA" i="1" dirty="0"/>
              <a:t>Lecture et persévérance scolaire</a:t>
            </a:r>
            <a:r>
              <a:rPr lang="fr-CA" dirty="0"/>
              <a:t>. </a:t>
            </a:r>
            <a:r>
              <a:rPr lang="fr-CA" dirty="0">
                <a:hlinkClick r:id="rId4"/>
              </a:rPr>
              <a:t>https://www.reseaureussitemontreal.ca/dossiers-thematiques/lecture-et-perseverance-scolaire/</a:t>
            </a:r>
            <a:endParaRPr lang="fr-CA" dirty="0"/>
          </a:p>
          <a:p>
            <a:pPr marL="457200" indent="-914400">
              <a:lnSpc>
                <a:spcPct val="160000"/>
              </a:lnSpc>
              <a:buNone/>
            </a:pPr>
            <a:r>
              <a:rPr lang="fr-CA" dirty="0"/>
              <a:t>Sauvageau, F., Thibault, S. et Trudel, P. (2018). </a:t>
            </a:r>
            <a:r>
              <a:rPr lang="fr-CA" i="1" dirty="0"/>
              <a:t>Les fausses nouvelles, nouveaux visages, nouveaux défis : Comment déterminer la valeur de l’information dans les sociétés démocratiques ?</a:t>
            </a:r>
            <a:r>
              <a:rPr lang="fr-CA" dirty="0"/>
              <a:t> Presses de l’Université Laval. </a:t>
            </a:r>
            <a:r>
              <a:rPr lang="fr-CA" dirty="0">
                <a:hlinkClick r:id="rId5"/>
              </a:rPr>
              <a:t>https://cyberlibris-limoilou.proxy.collecto.ca/</a:t>
            </a:r>
            <a:r>
              <a:rPr lang="fr-CA" dirty="0"/>
              <a:t> 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C1459B4-91F8-E73C-815F-A33E4695D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1988" y="2017342"/>
            <a:ext cx="1997243" cy="404223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Article de revue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Page web d’une organisation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Livre</a:t>
            </a:r>
          </a:p>
        </p:txBody>
      </p:sp>
    </p:spTree>
    <p:extLst>
      <p:ext uri="{BB962C8B-B14F-4D97-AF65-F5344CB8AC3E}">
        <p14:creationId xmlns:p14="http://schemas.microsoft.com/office/powerpoint/2010/main" val="33302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Vos meilleurs amis pour des travaux de qualité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1451579" y="2015732"/>
            <a:ext cx="9822010" cy="4037749"/>
          </a:xfrm>
        </p:spPr>
        <p:txBody>
          <a:bodyPr>
            <a:normAutofit fontScale="92500" lnSpcReduction="20000"/>
          </a:bodyPr>
          <a:lstStyle/>
          <a:p>
            <a:r>
              <a:rPr lang="fr-CA" sz="2400" dirty="0"/>
              <a:t>Outil </a:t>
            </a:r>
            <a:r>
              <a:rPr lang="fr-CA" sz="2400" b="1" dirty="0"/>
              <a:t>bibliographique</a:t>
            </a:r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pPr marL="0" indent="0">
              <a:buNone/>
            </a:pPr>
            <a:endParaRPr lang="fr-CA" sz="1600" dirty="0"/>
          </a:p>
          <a:p>
            <a:r>
              <a:rPr lang="fr-CA" sz="2400" dirty="0"/>
              <a:t>Aide-mémoire </a:t>
            </a:r>
            <a:r>
              <a:rPr lang="fr-CA" sz="2400" dirty="0" err="1"/>
              <a:t>antiplagiat</a:t>
            </a:r>
            <a:endParaRPr lang="fr-CA" sz="2400" dirty="0"/>
          </a:p>
          <a:p>
            <a:pPr marL="0" indent="0">
              <a:buNone/>
            </a:pPr>
            <a:endParaRPr lang="fr-CA" sz="2400" dirty="0"/>
          </a:p>
          <a:p>
            <a:r>
              <a:rPr lang="fr-CA" sz="2400" dirty="0"/>
              <a:t>Les techniciennes et techniciens en documentation et la bibliothécaire</a:t>
            </a:r>
          </a:p>
          <a:p>
            <a:endParaRPr lang="fr-CA" sz="2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0266B6-F3C7-66BD-C729-BEB19F970574}"/>
              </a:ext>
            </a:extLst>
          </p:cNvPr>
          <p:cNvSpPr txBox="1"/>
          <p:nvPr/>
        </p:nvSpPr>
        <p:spPr>
          <a:xfrm>
            <a:off x="7604587" y="4529647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Diapason, s.d.</a:t>
            </a:r>
          </a:p>
        </p:txBody>
      </p:sp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2660F531-5209-4C0D-AB73-7A37B6BDC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63" y="2012023"/>
            <a:ext cx="3779926" cy="253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Mise en pratique</a:t>
            </a:r>
          </a:p>
        </p:txBody>
      </p:sp>
    </p:spTree>
    <p:extLst>
      <p:ext uri="{BB962C8B-B14F-4D97-AF65-F5344CB8AC3E}">
        <p14:creationId xmlns:p14="http://schemas.microsoft.com/office/powerpoint/2010/main" val="2821007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60985" y="804863"/>
            <a:ext cx="9604375" cy="627062"/>
          </a:xfrm>
        </p:spPr>
        <p:txBody>
          <a:bodyPr/>
          <a:lstStyle/>
          <a:p>
            <a:r>
              <a:rPr lang="fr-CA" dirty="0"/>
              <a:t>Médiagraphie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660985" y="1323474"/>
            <a:ext cx="11531015" cy="5764714"/>
          </a:xfrm>
        </p:spPr>
        <p:txBody>
          <a:bodyPr>
            <a:normAutofit fontScale="92500"/>
          </a:bodyPr>
          <a:lstStyle/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Bee, H. L. et Boyd, D. R. (2011). </a:t>
            </a:r>
            <a:r>
              <a:rPr lang="fr-CA" sz="1100" i="1" dirty="0"/>
              <a:t>Les âges de la vie : psychologie du développement humain</a:t>
            </a:r>
            <a:r>
              <a:rPr lang="fr-CA" sz="1100" dirty="0"/>
              <a:t> (4e éd.). Éditions du Renouveau pédagogique.</a:t>
            </a:r>
            <a:endParaRPr lang="fr-CA" sz="1100" dirty="0">
              <a:ea typeface="+mn-lt"/>
              <a:cs typeface="+mn-lt"/>
            </a:endParaRPr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Cégep Limoilou. (s. d.). </a:t>
            </a:r>
            <a:r>
              <a:rPr lang="fr-CA" sz="1100" i="1" dirty="0" err="1"/>
              <a:t>Antiplagiat</a:t>
            </a:r>
            <a:r>
              <a:rPr lang="fr-CA" sz="1100" dirty="0"/>
              <a:t>. Cégep Limoilou. </a:t>
            </a:r>
            <a:r>
              <a:rPr lang="fr-CA" sz="1100" dirty="0">
                <a:hlinkClick r:id="rId3"/>
              </a:rPr>
              <a:t>https://www.cegeplimoilou.ca/etudiants/carrefour-de-l-information/bibliotheques/guides/presenter-un-travail-ecrit/antiplagiat/</a:t>
            </a:r>
            <a:endParaRPr lang="fr-CA" sz="1100" dirty="0">
              <a:ea typeface="+mn-lt"/>
              <a:cs typeface="+mn-lt"/>
            </a:endParaRPr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>
                <a:ea typeface="+mn-lt"/>
                <a:cs typeface="+mn-lt"/>
              </a:rPr>
              <a:t>Cégep Limoilou. (2021). </a:t>
            </a:r>
            <a:r>
              <a:rPr lang="fr-CA" sz="1100" i="1" dirty="0">
                <a:ea typeface="+mn-lt"/>
                <a:cs typeface="+mn-lt"/>
              </a:rPr>
              <a:t>Politique institutionnelle d’évaluation des apprentissages [PIEA] : Recueil sur la gouvernance (B-07)</a:t>
            </a:r>
            <a:r>
              <a:rPr lang="fr-CA" sz="1100" dirty="0">
                <a:ea typeface="+mn-lt"/>
                <a:cs typeface="+mn-lt"/>
              </a:rPr>
              <a:t>. </a:t>
            </a:r>
            <a:r>
              <a:rPr lang="fr-CA" sz="1100" dirty="0">
                <a:ea typeface="+mn-lt"/>
                <a:cs typeface="+mn-lt"/>
                <a:hlinkClick r:id="rId4"/>
              </a:rPr>
              <a:t>https://intranet.climoilou.qc.ca/RecueilGouvernance/Les%20tudes%20les%20programmes%20la%20pdagogie/B-07%20Politique%20institutionnelle%20d'%C3%A9valuation%20des%20apprentissages%20(PIEA).pdf</a:t>
            </a:r>
            <a:r>
              <a:rPr lang="fr-CA" sz="1100" dirty="0">
                <a:ea typeface="+mn-lt"/>
                <a:cs typeface="+mn-lt"/>
              </a:rPr>
              <a:t> </a:t>
            </a:r>
            <a:r>
              <a:rPr lang="fr" sz="1100" dirty="0">
                <a:ea typeface="+mn-lt"/>
                <a:cs typeface="+mn-lt"/>
              </a:rPr>
              <a:t> </a:t>
            </a:r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Cégep Limoilou, Cégep Marie-Victorin et Miller, M. (2024). </a:t>
            </a:r>
            <a:r>
              <a:rPr lang="fr-CA" sz="1100" i="1" dirty="0"/>
              <a:t>De la fraude à l’usage responsable : trouver l’équilibre avec l’IA</a:t>
            </a:r>
            <a:r>
              <a:rPr lang="fr-CA" sz="1100" dirty="0"/>
              <a:t>. Cégep Limoilou. </a:t>
            </a:r>
            <a:r>
              <a:rPr lang="fr-CA" sz="1100" dirty="0">
                <a:hlinkClick r:id="rId5"/>
              </a:rPr>
              <a:t>https://www.cegeplimoilou.ca/media/dc3jn2ic/usage-responsable_ia.pdf</a:t>
            </a:r>
            <a:endParaRPr lang="fr-CA" sz="1100" dirty="0"/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Diapason. (2020, 24 juillet). </a:t>
            </a:r>
            <a:r>
              <a:rPr lang="fr-CA" sz="1100" i="1" dirty="0"/>
              <a:t>Citer ses sources et éviter le plagiat</a:t>
            </a:r>
            <a:r>
              <a:rPr lang="fr-CA" sz="1100" dirty="0"/>
              <a:t>. </a:t>
            </a:r>
            <a:r>
              <a:rPr lang="fr-CA" sz="1100" dirty="0">
                <a:hlinkClick r:id="rId6"/>
              </a:rPr>
              <a:t>https://mondiapason.ca/ressource/citer-ses-sources-et-eviter-le-plagiat/</a:t>
            </a:r>
            <a:endParaRPr lang="fr-CA" sz="1100" dirty="0"/>
          </a:p>
          <a:p>
            <a:pPr marL="457200" indent="-457200">
              <a:lnSpc>
                <a:spcPct val="200000"/>
              </a:lnSpc>
              <a:buNone/>
            </a:pPr>
            <a:r>
              <a:rPr lang="fr-CA" sz="1100" dirty="0" err="1"/>
              <a:t>Collecto</a:t>
            </a:r>
            <a:r>
              <a:rPr lang="fr-CA" sz="1100" dirty="0"/>
              <a:t>. (s. d.). </a:t>
            </a:r>
            <a:r>
              <a:rPr lang="fr-CA" sz="1100" i="1" dirty="0"/>
              <a:t>Diapason :</a:t>
            </a:r>
            <a:r>
              <a:rPr lang="fr-CA" sz="1100" dirty="0"/>
              <a:t> </a:t>
            </a:r>
            <a:r>
              <a:rPr lang="fr-CA" sz="1100" i="1" dirty="0"/>
              <a:t>outil bibliographique </a:t>
            </a:r>
            <a:r>
              <a:rPr lang="fr-CA" sz="1100" dirty="0"/>
              <a:t>[copie d’écran]. </a:t>
            </a:r>
            <a:r>
              <a:rPr lang="fr-CA" sz="1100" dirty="0">
                <a:hlinkClick r:id="rId7"/>
              </a:rPr>
              <a:t>https://outil-bibliographique.mondiapason.ca/</a:t>
            </a:r>
            <a:r>
              <a:rPr lang="fr-CA" sz="1100" dirty="0"/>
              <a:t> </a:t>
            </a:r>
          </a:p>
          <a:p>
            <a:pPr marL="279400" indent="-377825">
              <a:lnSpc>
                <a:spcPct val="210000"/>
              </a:lnSpc>
              <a:buNone/>
            </a:pPr>
            <a:r>
              <a:rPr lang="en-US" sz="1100" dirty="0"/>
              <a:t>Mesa, N. (2022, 11 mars). </a:t>
            </a:r>
            <a:r>
              <a:rPr lang="en-US" sz="1100" i="1" dirty="0"/>
              <a:t>UNC Research Chief Admits to Plagiarism, Resigns</a:t>
            </a:r>
            <a:r>
              <a:rPr lang="en-US" sz="1100" dirty="0"/>
              <a:t>. The Scientist Magazine. </a:t>
            </a:r>
            <a:r>
              <a:rPr lang="en-US" sz="1100" dirty="0">
                <a:hlinkClick r:id="rId8"/>
              </a:rPr>
              <a:t>https://www.the-scientist.com/news-opinion/unc-research-chief-admits-to-plagiarism-resigns-69797</a:t>
            </a:r>
            <a:endParaRPr lang="fr-CA" sz="1100" dirty="0"/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Robitaille, A. (2022, 21 décembre). Une autre enquête pour plagiat vise l’historien vedette Laurent Turcot. </a:t>
            </a:r>
            <a:r>
              <a:rPr lang="fr-CA" sz="1100" i="1" dirty="0"/>
              <a:t>Le Journal de Québec</a:t>
            </a:r>
            <a:r>
              <a:rPr lang="fr-CA" sz="1100" dirty="0"/>
              <a:t>. </a:t>
            </a:r>
            <a:r>
              <a:rPr lang="fr-CA" sz="1100" dirty="0">
                <a:hlinkClick r:id="rId9"/>
              </a:rPr>
              <a:t>https://www.journaldequebec.com/2022/12/21/une-autre-enquete-pour-plagiat-vise-lhistorien-vedette-laurent-turcot</a:t>
            </a:r>
            <a:endParaRPr lang="fr-CA" sz="1100" dirty="0"/>
          </a:p>
          <a:p>
            <a:pPr marL="279400" indent="-377825">
              <a:lnSpc>
                <a:spcPct val="210000"/>
              </a:lnSpc>
              <a:buNone/>
            </a:pPr>
            <a:r>
              <a:rPr lang="fr-CA" sz="1100" dirty="0"/>
              <a:t>T. V. A. Nouvelles. (2022, 3 juin). </a:t>
            </a:r>
            <a:r>
              <a:rPr lang="fr-CA" sz="1100" i="1" dirty="0"/>
              <a:t>«All I </a:t>
            </a:r>
            <a:r>
              <a:rPr lang="fr-CA" sz="1100" i="1" dirty="0" err="1"/>
              <a:t>Want</a:t>
            </a:r>
            <a:r>
              <a:rPr lang="fr-CA" sz="1100" i="1" dirty="0"/>
              <a:t> For Christmas Is You»: </a:t>
            </a:r>
            <a:r>
              <a:rPr lang="fr-CA" sz="1100" i="1" dirty="0" err="1"/>
              <a:t>Mariah</a:t>
            </a:r>
            <a:r>
              <a:rPr lang="fr-CA" sz="1100" i="1" dirty="0"/>
              <a:t> Carey poursuivie pour 20 millions pour plagiat</a:t>
            </a:r>
            <a:r>
              <a:rPr lang="fr-CA" sz="1100" dirty="0"/>
              <a:t>. Le Journal de Montréal. </a:t>
            </a:r>
            <a:r>
              <a:rPr lang="fr-CA" sz="1100" dirty="0">
                <a:hlinkClick r:id="rId10"/>
              </a:rPr>
              <a:t>https://www.journaldemontreal.com/2022/06/03/all-i-want-for-christmas-is-you-mariah-carey-poursuivi-pour-20-millions-pour-plagiat</a:t>
            </a:r>
            <a:endParaRPr lang="fr-CA" sz="1100" dirty="0"/>
          </a:p>
          <a:p>
            <a:pPr marL="82296" indent="-180000">
              <a:lnSpc>
                <a:spcPct val="210000"/>
              </a:lnSpc>
              <a:buNone/>
            </a:pPr>
            <a:endParaRPr lang="fr-CA" sz="1100" dirty="0"/>
          </a:p>
          <a:p>
            <a:pPr marL="82296" indent="-180000">
              <a:lnSpc>
                <a:spcPct val="210000"/>
              </a:lnSpc>
              <a:buNone/>
            </a:pPr>
            <a:endParaRPr lang="fr-CA" sz="1100" dirty="0"/>
          </a:p>
        </p:txBody>
      </p:sp>
    </p:spTree>
    <p:extLst>
      <p:ext uri="{BB962C8B-B14F-4D97-AF65-F5344CB8AC3E}">
        <p14:creationId xmlns:p14="http://schemas.microsoft.com/office/powerpoint/2010/main" val="421784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68E3E8B-E668-5F52-A380-09040985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But de cet atelier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762204-7917-6928-184C-AAEA5EDA0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Remettre un travail de qualité et exempt de plagiat</a:t>
            </a:r>
          </a:p>
        </p:txBody>
      </p:sp>
    </p:spTree>
    <p:extLst>
      <p:ext uri="{BB962C8B-B14F-4D97-AF65-F5344CB8AC3E}">
        <p14:creationId xmlns:p14="http://schemas.microsoft.com/office/powerpoint/2010/main" val="210716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507282-53BA-E61F-4E66-6466CE01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2" y="0"/>
            <a:ext cx="5694028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09BD182-E64C-8B5D-297E-A71BE2757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276" y="0"/>
            <a:ext cx="494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1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32A75-AA2F-FA51-57E4-5A492E42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Parce que vous aurez besoin d’appliquer ces apprentissages </a:t>
            </a:r>
            <a:r>
              <a:rPr lang="fr-CA" b="1" dirty="0"/>
              <a:t>toute  votre  vie</a:t>
            </a:r>
          </a:p>
        </p:txBody>
      </p:sp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F21C3FB8-AF3D-3304-BE12-B6780D209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094" y="2099101"/>
            <a:ext cx="3062684" cy="346727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DD51DAC-77EA-0751-C97B-53F7153DDB2C}"/>
              </a:ext>
            </a:extLst>
          </p:cNvPr>
          <p:cNvSpPr txBox="1"/>
          <p:nvPr/>
        </p:nvSpPr>
        <p:spPr>
          <a:xfrm>
            <a:off x="3411127" y="5534726"/>
            <a:ext cx="2193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Robitaille, 2022</a:t>
            </a:r>
          </a:p>
        </p:txBody>
      </p:sp>
      <p:pic>
        <p:nvPicPr>
          <p:cNvPr id="15" name="Image 14">
            <a:hlinkClick r:id="rId5"/>
            <a:extLst>
              <a:ext uri="{FF2B5EF4-FFF2-40B4-BE49-F238E27FC236}">
                <a16:creationId xmlns:a16="http://schemas.microsoft.com/office/drawing/2014/main" id="{2DD33B5D-AD63-342B-4FFA-ABBE52FAA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350" y="2099101"/>
            <a:ext cx="3181184" cy="339066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3222042-2F93-A552-2351-8A967A989540}"/>
              </a:ext>
            </a:extLst>
          </p:cNvPr>
          <p:cNvSpPr txBox="1"/>
          <p:nvPr/>
        </p:nvSpPr>
        <p:spPr>
          <a:xfrm>
            <a:off x="6587573" y="5458113"/>
            <a:ext cx="2193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T.V.A Nouvelles, 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60827F7-5B0B-E983-52BC-5F126889E24C}"/>
              </a:ext>
            </a:extLst>
          </p:cNvPr>
          <p:cNvSpPr txBox="1"/>
          <p:nvPr/>
        </p:nvSpPr>
        <p:spPr>
          <a:xfrm>
            <a:off x="10746906" y="5427878"/>
            <a:ext cx="1404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/>
              <a:t>Mesa, 2022</a:t>
            </a:r>
          </a:p>
        </p:txBody>
      </p:sp>
      <p:pic>
        <p:nvPicPr>
          <p:cNvPr id="21" name="Image 20">
            <a:hlinkClick r:id="rId7"/>
            <a:extLst>
              <a:ext uri="{FF2B5EF4-FFF2-40B4-BE49-F238E27FC236}">
                <a16:creationId xmlns:a16="http://schemas.microsoft.com/office/drawing/2014/main" id="{49C80E39-91A2-3A6A-E6F2-BC71F669EC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8106" y="2099101"/>
            <a:ext cx="3225722" cy="33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4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Objectifs et plan de la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fr-CA" sz="2600" dirty="0"/>
              <a:t>Objectifs spécifiques</a:t>
            </a:r>
          </a:p>
          <a:p>
            <a:pPr lvl="1"/>
            <a:r>
              <a:rPr lang="fr-CA" dirty="0"/>
              <a:t>Respecter le droit d’auteur et éviter le plagiat;</a:t>
            </a:r>
          </a:p>
          <a:p>
            <a:pPr lvl="1"/>
            <a:r>
              <a:rPr lang="fr-CA" dirty="0"/>
              <a:t>Déterminer quand il est nécessaire de citer une source d’information;</a:t>
            </a:r>
          </a:p>
          <a:p>
            <a:pPr lvl="1"/>
            <a:r>
              <a:rPr lang="fr-CA" dirty="0"/>
              <a:t>Citer adéquatement une source d’information dans le texte;</a:t>
            </a:r>
          </a:p>
          <a:p>
            <a:pPr lvl="1"/>
            <a:r>
              <a:rPr lang="fr-CA" dirty="0"/>
              <a:t>Rédiger une bibliographie selon les normes exigées.</a:t>
            </a:r>
          </a:p>
          <a:p>
            <a:pPr marL="274320" lvl="1">
              <a:spcBef>
                <a:spcPts val="600"/>
              </a:spcBef>
            </a:pPr>
            <a:r>
              <a:rPr lang="fr-CA" sz="2600" dirty="0"/>
              <a:t>Plan</a:t>
            </a:r>
          </a:p>
          <a:p>
            <a:pPr lvl="1"/>
            <a:r>
              <a:rPr lang="fr-CA" dirty="0"/>
              <a:t>Questions interactives sur le droit d’auteur et la citation des sources;</a:t>
            </a:r>
          </a:p>
          <a:p>
            <a:pPr lvl="1"/>
            <a:r>
              <a:rPr lang="fr-CA" dirty="0"/>
              <a:t>Explication des règles de citation;</a:t>
            </a:r>
          </a:p>
          <a:p>
            <a:pPr lvl="1"/>
            <a:r>
              <a:rPr lang="fr-CA" dirty="0"/>
              <a:t>Activité de mise en application;</a:t>
            </a:r>
          </a:p>
          <a:p>
            <a:pPr lvl="1"/>
            <a:r>
              <a:rPr lang="fr-CA" dirty="0"/>
              <a:t>Retour sur l’activité.</a:t>
            </a:r>
          </a:p>
          <a:p>
            <a:pPr marL="548640" lvl="2">
              <a:spcBef>
                <a:spcPts val="600"/>
              </a:spcBef>
            </a:pP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1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Qu’est-ce que le plagiat?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F6753C3-66CF-C455-22EF-7B3A4C59ECBD}"/>
              </a:ext>
            </a:extLst>
          </p:cNvPr>
          <p:cNvSpPr txBox="1"/>
          <p:nvPr/>
        </p:nvSpPr>
        <p:spPr>
          <a:xfrm>
            <a:off x="1342533" y="2325035"/>
            <a:ext cx="936631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2400" dirty="0"/>
              <a:t>« S’attribuer </a:t>
            </a:r>
            <a:r>
              <a:rPr lang="fr-CA" sz="2400" b="1" dirty="0"/>
              <a:t>intégralement ou en partie </a:t>
            </a:r>
            <a:r>
              <a:rPr lang="fr-CA" sz="2400" dirty="0"/>
              <a:t>une production d’autrui </a:t>
            </a:r>
            <a:r>
              <a:rPr lang="fr-CA" sz="2400" b="1" dirty="0"/>
              <a:t>sans en indiquer la provenance ou sans la citer</a:t>
            </a:r>
            <a:r>
              <a:rPr lang="fr-CA" sz="2400" dirty="0"/>
              <a:t>, quelle que soit la forme que prend cette production – des </a:t>
            </a:r>
            <a:r>
              <a:rPr lang="fr-CA" sz="2400" b="1" dirty="0"/>
              <a:t>propos</a:t>
            </a:r>
            <a:r>
              <a:rPr lang="fr-CA" sz="2400" dirty="0"/>
              <a:t>, des </a:t>
            </a:r>
            <a:r>
              <a:rPr lang="fr-CA" sz="2400" b="1" dirty="0"/>
              <a:t>idées</a:t>
            </a:r>
            <a:r>
              <a:rPr lang="fr-CA" sz="2400" dirty="0"/>
              <a:t>, un </a:t>
            </a:r>
            <a:r>
              <a:rPr lang="fr-CA" sz="2400" b="1" dirty="0"/>
              <a:t>texte</a:t>
            </a:r>
            <a:r>
              <a:rPr lang="fr-CA" sz="2400" dirty="0"/>
              <a:t>, un document audiovisuel, divers types de travaux – et quelle que soit la source utilisée – des sources électroniques, une ou des personnes, des ouvrages »</a:t>
            </a:r>
            <a:r>
              <a:rPr lang="fr-CA" sz="2400" dirty="0">
                <a:solidFill>
                  <a:schemeClr val="tx1"/>
                </a:solidFill>
              </a:rPr>
              <a:t> (</a:t>
            </a:r>
            <a:r>
              <a:rPr lang="fr-CA" sz="2400">
                <a:solidFill>
                  <a:schemeClr val="tx1"/>
                </a:solidFill>
              </a:rPr>
              <a:t>Cégep Limoilou, </a:t>
            </a:r>
            <a:r>
              <a:rPr lang="fr-CA" sz="2400" dirty="0">
                <a:solidFill>
                  <a:schemeClr val="tx1"/>
                </a:solidFill>
              </a:rPr>
              <a:t>2021, p. 25.)</a:t>
            </a:r>
            <a:endParaRPr lang="fr-CA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0B16C7-B1E6-F7D5-0A82-A30E0CB7DAF8}"/>
              </a:ext>
            </a:extLst>
          </p:cNvPr>
          <p:cNvSpPr txBox="1"/>
          <p:nvPr/>
        </p:nvSpPr>
        <p:spPr>
          <a:xfrm>
            <a:off x="837548" y="5473972"/>
            <a:ext cx="5930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CA" sz="2800" dirty="0"/>
              <a:t>Délibérément ou par négligence.</a:t>
            </a:r>
          </a:p>
        </p:txBody>
      </p:sp>
    </p:spTree>
    <p:extLst>
      <p:ext uri="{BB962C8B-B14F-4D97-AF65-F5344CB8AC3E}">
        <p14:creationId xmlns:p14="http://schemas.microsoft.com/office/powerpoint/2010/main" val="4256167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CECCF9-B6C1-CDC1-A66A-53AD7DF99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 peut vous aider lorsque vient le temps de rédiger votre bibliographie?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E622AC-8842-C092-A549-4F35DC687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fr-CA" sz="3200" dirty="0"/>
              <a:t>La commis au dépanneur du coin</a:t>
            </a:r>
          </a:p>
          <a:p>
            <a:pPr marL="514350" indent="-514350">
              <a:buFont typeface="+mj-lt"/>
              <a:buAutoNum type="alphaUcPeriod"/>
            </a:pPr>
            <a:r>
              <a:rPr lang="fr-CA" sz="3200" dirty="0"/>
              <a:t>La machine à café</a:t>
            </a:r>
          </a:p>
          <a:p>
            <a:pPr marL="514350" indent="-514350">
              <a:buFont typeface="+mj-lt"/>
              <a:buAutoNum type="alphaUcPeriod"/>
            </a:pPr>
            <a:r>
              <a:rPr lang="fr-CA" sz="3200" dirty="0"/>
              <a:t>Les techniciens et techniciennes en documentation et la bibliothécaire</a:t>
            </a:r>
          </a:p>
        </p:txBody>
      </p:sp>
      <p:pic>
        <p:nvPicPr>
          <p:cNvPr id="10" name="btnInknoeActivityCp2">
            <a:extLst>
              <a:ext uri="{FF2B5EF4-FFF2-40B4-BE49-F238E27FC236}">
                <a16:creationId xmlns:a16="http://schemas.microsoft.com/office/drawing/2014/main" id="{A97101E7-281A-8A5E-CBBD-535FDA3E7F2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3544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1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72A06-3738-4C7B-7524-371B4C18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Qui est coupable de plagiat?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41AAF-0F7B-12F8-D04B-C426BA91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207021" cy="345061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+mj-lt"/>
              <a:buAutoNum type="alphaUcPeriod"/>
            </a:pPr>
            <a:r>
              <a:rPr lang="fr-CA" sz="2800" dirty="0"/>
              <a:t>Claudia recopie des extraits d’un livre lors de sa période d’étude.</a:t>
            </a:r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lphaUcPeriod"/>
            </a:pPr>
            <a:r>
              <a:rPr lang="fr-CA" sz="2800" dirty="0"/>
              <a:t>Patrick résume dans ses propres mots l’idée d’un auteur afin de l’intégrer à son travail de session.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fr-CA" sz="2800" dirty="0"/>
              <a:t>Louise copie textuellement un extrait d’un site en le citant, en utilisant les guillemets et donnant la référence en bibliographie.</a:t>
            </a:r>
          </a:p>
        </p:txBody>
      </p:sp>
      <p:pic>
        <p:nvPicPr>
          <p:cNvPr id="10" name="btnInknoeActivityCp2">
            <a:extLst>
              <a:ext uri="{FF2B5EF4-FFF2-40B4-BE49-F238E27FC236}">
                <a16:creationId xmlns:a16="http://schemas.microsoft.com/office/drawing/2014/main" id="{84969CCE-60B0-AAB2-30E3-13C00FF35D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681" y="533781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5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]},&quot;mcIsAllowSelectMultiple&quot;:false,&quot;mcCorrectAnswers&quot;:{&quot;$type&quot;:&quot;System.Collections.Generic.List`1[[System.String, mscorlib]], mscorlib&quot;,&quot;$values&quot;:[&quot;C&quot;]},&quot;isQuizMode&quot;:false,&quot;correctPoints&quot;:null,&quot;correctSpeedBonus&quot;:null,&quot;HasCorrectAnswers&quot;:true,&quot;activityId&quot;:null,&quot;activityType&quot;:&quot;Multiple Choice&quot;,&quot;countdown&quot;:60,&quot;StartWithSlide&quot;:false,&quot;CanMinimize&quot;:true,&quot;CanCountDown&quot;:tru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60,&quot;StartWithSlide&quot;:false,&quot;CanMinimize&quot;:true,&quot;CanCountDown&quot;:true},&quot;IsLocked&quot;:false,&quot;IsMappedFromCp1&quot;:false,&quot;IsQuiz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60,&quot;StartWithSlide&quot;:false,&quot;CanMinimize&quot;:true,&quot;CanCountDown&quot;:true},&quot;IsLocked&quot;:false,&quot;IsMappedFromCp1&quot;:false,&quot;IsQuiz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,&quot;E&quot;]},&quot;mcIsAllowSelectMultiple&quot;:false,&quot;mcCorrectAnswers&quot;:{&quot;$type&quot;:&quot;System.Collections.Generic.List`1[[System.String, mscorlib]], mscorlib&quot;,&quot;$values&quot;:[&quot;D&quot;]},&quot;isQuizMode&quot;:false,&quot;correctPoints&quot;:null,&quot;correctSpeedBonus&quot;:null,&quot;HasCorrectAnswers&quot;:true,&quot;activityId&quot;:null,&quot;activityType&quot;:&quot;Multiple Choice&quot;,&quot;countdown&quot;:120,&quot;StartWithSlide&quot;:false,&quot;CanMinimize&quot;:true,&quot;CanCountDown&quot;:true},&quot;IsLocked&quot;:false,&quot;IsMappedFromCp1&quot;:false,&quot;IsQuiz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40917185720082BVLH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C&quot;]},&quot;isQuizMode&quot;:false,&quot;correctPoints&quot;:null,&quot;correctSpeedBonus&quot;:null,&quot;HasCorrectAnswers&quot;:true,&quot;activityId&quot;:null,&quot;activityType&quot;:&quot;Multiple Choice&quot;,&quot;countdown&quot;:60,&quot;StartWithSlide&quot;:false,&quot;CanMinimize&quot;:true,&quot;CanCountDown&quot;:true},&quot;IsLocked&quot;:false,&quot;IsMappedFromCp1&quot;:false,&quot;IsQuizMode&quot;:false}"/>
</p:tagLst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4801</TotalTime>
  <Words>3418</Words>
  <Application>Microsoft Office PowerPoint</Application>
  <PresentationFormat>Grand écran</PresentationFormat>
  <Paragraphs>320</Paragraphs>
  <Slides>26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Wingdings</vt:lpstr>
      <vt:lpstr>Galerie</vt:lpstr>
      <vt:lpstr>Présentation PowerPoint</vt:lpstr>
      <vt:lpstr>Utilisation éthique des sources</vt:lpstr>
      <vt:lpstr>But de cet atelier</vt:lpstr>
      <vt:lpstr>Présentation PowerPoint</vt:lpstr>
      <vt:lpstr>Parce que vous aurez besoin d’appliquer ces apprentissages toute  votre  vie</vt:lpstr>
      <vt:lpstr>Objectifs et plan de la formation</vt:lpstr>
      <vt:lpstr>Qu’est-ce que le plagiat?</vt:lpstr>
      <vt:lpstr>Qui peut vous aider lorsque vient le temps de rédiger votre bibliographie?</vt:lpstr>
      <vt:lpstr>Qui est coupable de plagiat?</vt:lpstr>
      <vt:lpstr>Qui est coupable de plagiat?</vt:lpstr>
      <vt:lpstr>Qui est coupable de plagiat?</vt:lpstr>
      <vt:lpstr>Pour un travail de qualité et exempt de plagiat….</vt:lpstr>
      <vt:lpstr>Doit-on tout citer ?</vt:lpstr>
      <vt:lpstr>Pourquoi citer ses sources ?</vt:lpstr>
      <vt:lpstr>Pourquoi citer ses sources ?</vt:lpstr>
      <vt:lpstr>Qui est coupable de plagiat?</vt:lpstr>
      <vt:lpstr>Pour un usage responsable de l’information et de l’ia</vt:lpstr>
      <vt:lpstr>Comment citer ses sources?</vt:lpstr>
      <vt:lpstr>Présentation PowerPoint</vt:lpstr>
      <vt:lpstr>Les essentiels à consigner</vt:lpstr>
      <vt:lpstr>Les essentiels à consigner</vt:lpstr>
      <vt:lpstr>Comment citer avec le style APA?</vt:lpstr>
      <vt:lpstr>Des exemples de références bibliographiques</vt:lpstr>
      <vt:lpstr>Vos meilleurs amis pour des travaux de qualité</vt:lpstr>
      <vt:lpstr>Mise en pratique</vt:lpstr>
      <vt:lpstr>Médiagraphie</vt:lpstr>
    </vt:vector>
  </TitlesOfParts>
  <Company>Cegep Limoilou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Lavallee</dc:creator>
  <cp:lastModifiedBy>Alexandra Lavallee</cp:lastModifiedBy>
  <cp:revision>23</cp:revision>
  <cp:lastPrinted>2024-02-19T12:51:28Z</cp:lastPrinted>
  <dcterms:created xsi:type="dcterms:W3CDTF">2023-11-09T14:49:58Z</dcterms:created>
  <dcterms:modified xsi:type="dcterms:W3CDTF">2024-09-27T13:41:07Z</dcterms:modified>
</cp:coreProperties>
</file>